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6"/>
  </p:notesMasterIdLst>
  <p:sldIdLst>
    <p:sldId id="256" r:id="rId2"/>
    <p:sldId id="257" r:id="rId3"/>
    <p:sldId id="275" r:id="rId4"/>
    <p:sldId id="258" r:id="rId5"/>
    <p:sldId id="271" r:id="rId6"/>
    <p:sldId id="259" r:id="rId7"/>
    <p:sldId id="266" r:id="rId8"/>
    <p:sldId id="260" r:id="rId9"/>
    <p:sldId id="261" r:id="rId10"/>
    <p:sldId id="263" r:id="rId11"/>
    <p:sldId id="276" r:id="rId12"/>
    <p:sldId id="278" r:id="rId13"/>
    <p:sldId id="290" r:id="rId14"/>
    <p:sldId id="292" r:id="rId15"/>
    <p:sldId id="293" r:id="rId16"/>
    <p:sldId id="264" r:id="rId17"/>
    <p:sldId id="265" r:id="rId18"/>
    <p:sldId id="295" r:id="rId19"/>
    <p:sldId id="267" r:id="rId20"/>
    <p:sldId id="268" r:id="rId21"/>
    <p:sldId id="269" r:id="rId22"/>
    <p:sldId id="274" r:id="rId23"/>
    <p:sldId id="270" r:id="rId24"/>
    <p:sldId id="29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wner" initials="O" lastIdx="2" clrIdx="0">
    <p:extLst>
      <p:ext uri="{19B8F6BF-5375-455C-9EA6-DF929625EA0E}">
        <p15:presenceInfo xmlns:p15="http://schemas.microsoft.com/office/powerpoint/2012/main" userId="Own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0" autoAdjust="0"/>
    <p:restoredTop sz="88081" autoAdjust="0"/>
  </p:normalViewPr>
  <p:slideViewPr>
    <p:cSldViewPr snapToGrid="0">
      <p:cViewPr varScale="1">
        <p:scale>
          <a:sx n="81" d="100"/>
          <a:sy n="81" d="100"/>
        </p:scale>
        <p:origin x="91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4941F-9E5A-4E11-A3A8-B2FED1DDE0E6}" type="datetimeFigureOut">
              <a:rPr kumimoji="1" lang="ja-JP" altLang="en-US" smtClean="0"/>
              <a:t>2018/1/10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C9EF08-0D09-4CE4-AE22-26A89EE28B97}" type="slidenum">
              <a:rPr kumimoji="1" lang="ja-JP" altLang="en-US" smtClean="0"/>
              <a:t>‹#›</a:t>
            </a:fld>
            <a:endParaRPr kumimoji="1" lang="ja-JP" altLang="en-US"/>
          </a:p>
        </p:txBody>
      </p:sp>
    </p:spTree>
    <p:extLst>
      <p:ext uri="{BB962C8B-B14F-4D97-AF65-F5344CB8AC3E}">
        <p14:creationId xmlns:p14="http://schemas.microsoft.com/office/powerpoint/2010/main" val="21289043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dirty="0" smtClean="0"/>
              <a:t>近年、</a:t>
            </a:r>
            <a:r>
              <a:rPr lang="ja-JP" altLang="en-US" sz="1200" dirty="0" smtClean="0"/>
              <a:t>日産の「アイサイト」や</a:t>
            </a:r>
            <a:r>
              <a:rPr lang="en-US" altLang="ja-JP" sz="1200" dirty="0" smtClean="0"/>
              <a:t>Google</a:t>
            </a:r>
            <a:r>
              <a:rPr lang="ja-JP" altLang="en-US" sz="1200" dirty="0" smtClean="0"/>
              <a:t>の自動運転開発会社「ウィスモ」など</a:t>
            </a:r>
            <a:r>
              <a:rPr lang="ja-JP" altLang="ja-JP" sz="1200" dirty="0" smtClean="0"/>
              <a:t>自動車への自動化が進</a:t>
            </a:r>
            <a:r>
              <a:rPr lang="ja-JP" altLang="en-US" sz="1200" dirty="0" smtClean="0"/>
              <a:t>んでいます。自動化することで乗用車の安全性や運転手の負担削減となり、高齢者や体の不自由な人々含む全ての人々がより快適な自動車の運転となります。</a:t>
            </a:r>
            <a:endParaRPr lang="en-US" altLang="ja-JP" sz="1200" dirty="0" smtClean="0"/>
          </a:p>
          <a:p>
            <a:r>
              <a:rPr lang="ja-JP" altLang="ja-JP" sz="1200" dirty="0" smtClean="0"/>
              <a:t>そこで本研究では、</a:t>
            </a:r>
            <a:r>
              <a:rPr lang="ja-JP" altLang="en-US" sz="1200" dirty="0" smtClean="0"/>
              <a:t>赤外線距離センサをもちいて前走車の速度と傾きを認識して</a:t>
            </a:r>
            <a:r>
              <a:rPr lang="ja-JP" altLang="ja-JP" sz="1200" dirty="0" smtClean="0"/>
              <a:t>高速道路で</a:t>
            </a:r>
            <a:r>
              <a:rPr lang="ja-JP" altLang="en-US" sz="1200" dirty="0" smtClean="0"/>
              <a:t>の自動運転化を目標に、自動運転制御の知識を深めることです。</a:t>
            </a:r>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2</a:t>
            </a:fld>
            <a:endParaRPr kumimoji="1" lang="ja-JP" altLang="en-US"/>
          </a:p>
        </p:txBody>
      </p:sp>
    </p:spTree>
    <p:extLst>
      <p:ext uri="{BB962C8B-B14F-4D97-AF65-F5344CB8AC3E}">
        <p14:creationId xmlns:p14="http://schemas.microsoft.com/office/powerpoint/2010/main" val="2013912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角度１０度と前走車が曲ることを認識したので先ほどの計算通り、制御する配列を５番目にずらします。</a:t>
            </a:r>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11</a:t>
            </a:fld>
            <a:endParaRPr kumimoji="1" lang="ja-JP" altLang="en-US"/>
          </a:p>
        </p:txBody>
      </p:sp>
    </p:spTree>
    <p:extLst>
      <p:ext uri="{BB962C8B-B14F-4D97-AF65-F5344CB8AC3E}">
        <p14:creationId xmlns:p14="http://schemas.microsoft.com/office/powerpoint/2010/main" val="2351260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12</a:t>
            </a:fld>
            <a:endParaRPr kumimoji="1" lang="ja-JP" altLang="en-US"/>
          </a:p>
        </p:txBody>
      </p:sp>
    </p:spTree>
    <p:extLst>
      <p:ext uri="{BB962C8B-B14F-4D97-AF65-F5344CB8AC3E}">
        <p14:creationId xmlns:p14="http://schemas.microsoft.com/office/powerpoint/2010/main" val="2800335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13</a:t>
            </a:fld>
            <a:endParaRPr kumimoji="1" lang="ja-JP" altLang="en-US"/>
          </a:p>
        </p:txBody>
      </p:sp>
    </p:spTree>
    <p:extLst>
      <p:ext uri="{BB962C8B-B14F-4D97-AF65-F5344CB8AC3E}">
        <p14:creationId xmlns:p14="http://schemas.microsoft.com/office/powerpoint/2010/main" val="3738987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３秒後と古いデータが一個ずつさがっていき、</a:t>
            </a:r>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14</a:t>
            </a:fld>
            <a:endParaRPr kumimoji="1" lang="ja-JP" altLang="en-US"/>
          </a:p>
        </p:txBody>
      </p:sp>
    </p:spTree>
    <p:extLst>
      <p:ext uri="{BB962C8B-B14F-4D97-AF65-F5344CB8AC3E}">
        <p14:creationId xmlns:p14="http://schemas.microsoft.com/office/powerpoint/2010/main" val="1296029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そして４秒後には、制御したい５番目の配列に角度１０度が下がっていき、これで実車が４秒後に曲ることができます。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15</a:t>
            </a:fld>
            <a:endParaRPr kumimoji="1" lang="ja-JP" altLang="en-US"/>
          </a:p>
        </p:txBody>
      </p:sp>
    </p:spTree>
    <p:extLst>
      <p:ext uri="{BB962C8B-B14F-4D97-AF65-F5344CB8AC3E}">
        <p14:creationId xmlns:p14="http://schemas.microsoft.com/office/powerpoint/2010/main" val="2369094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前操車が一定に５度ずつ曲っているのに対し、実車は直進しているので</a:t>
            </a:r>
            <a:r>
              <a:rPr lang="ja-JP" altLang="en-US" sz="1200" dirty="0" smtClean="0"/>
              <a:t>、図のように</a:t>
            </a:r>
            <a:r>
              <a:rPr lang="en-US" altLang="ja-JP" sz="1200" dirty="0" smtClean="0"/>
              <a:t>10</a:t>
            </a:r>
            <a:r>
              <a:rPr lang="ja-JP" altLang="en-US" sz="1200" dirty="0" smtClean="0"/>
              <a:t>度</a:t>
            </a:r>
            <a:r>
              <a:rPr lang="en-US" altLang="ja-JP" sz="1200" dirty="0" smtClean="0"/>
              <a:t>2</a:t>
            </a:r>
            <a:r>
              <a:rPr lang="ja-JP" altLang="en-US" sz="1200" dirty="0" smtClean="0"/>
              <a:t>０度と増加していきます。それだと</a:t>
            </a:r>
            <a:r>
              <a:rPr lang="en-US" altLang="ja-JP" sz="1200" dirty="0" smtClean="0"/>
              <a:t>4</a:t>
            </a:r>
            <a:r>
              <a:rPr lang="ja-JP" altLang="en-US" sz="1200" dirty="0" smtClean="0"/>
              <a:t>秒後に実車が曲る時モータが急加速していき、前操車のようにスムーズに曲れません。そのため、今の角度から前の角度を引いて角度を一定にしなければなりません。</a:t>
            </a:r>
            <a:endParaRPr kumimoji="1"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16</a:t>
            </a:fld>
            <a:endParaRPr kumimoji="1" lang="ja-JP" altLang="en-US"/>
          </a:p>
        </p:txBody>
      </p:sp>
    </p:spTree>
    <p:extLst>
      <p:ext uri="{BB962C8B-B14F-4D97-AF65-F5344CB8AC3E}">
        <p14:creationId xmlns:p14="http://schemas.microsoft.com/office/powerpoint/2010/main" val="4231287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17</a:t>
            </a:fld>
            <a:endParaRPr kumimoji="1" lang="ja-JP" altLang="en-US"/>
          </a:p>
        </p:txBody>
      </p:sp>
    </p:spTree>
    <p:extLst>
      <p:ext uri="{BB962C8B-B14F-4D97-AF65-F5344CB8AC3E}">
        <p14:creationId xmlns:p14="http://schemas.microsoft.com/office/powerpoint/2010/main" val="1037701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実験の流れは、前走車が直進で走った時の実車の追従することと</a:t>
            </a:r>
            <a:endParaRPr kumimoji="1" lang="en-US" altLang="ja-JP" sz="1200" dirty="0" smtClean="0"/>
          </a:p>
          <a:p>
            <a:r>
              <a:rPr kumimoji="1" lang="ja-JP" altLang="en-US" sz="1200" dirty="0" smtClean="0"/>
              <a:t>前走車がハンドルをきった時のズレがある</a:t>
            </a:r>
            <a:r>
              <a:rPr lang="ja-JP" altLang="en-US" sz="1200" dirty="0" smtClean="0"/>
              <a:t>実験②</a:t>
            </a:r>
            <a:r>
              <a:rPr kumimoji="1" lang="ja-JP" altLang="en-US" sz="1200" dirty="0" smtClean="0"/>
              <a:t>とズレ</a:t>
            </a:r>
            <a:r>
              <a:rPr lang="ja-JP" altLang="en-US" sz="1200" dirty="0" smtClean="0"/>
              <a:t>が</a:t>
            </a:r>
            <a:r>
              <a:rPr kumimoji="1" lang="ja-JP" altLang="en-US" sz="1200" dirty="0" smtClean="0"/>
              <a:t>ない実験③を検証することです。</a:t>
            </a:r>
            <a:endParaRPr kumimoji="1" lang="en-US" altLang="ja-JP" sz="1200" dirty="0" smtClean="0"/>
          </a:p>
          <a:p>
            <a:r>
              <a:rPr lang="ja-JP" altLang="en-US" sz="1200" dirty="0" smtClean="0"/>
              <a:t>ハンドルをきった時のズレを検証するため、前走車が曲る位置に赤のラインをつけ、実車がいつ曲るか実験します。</a:t>
            </a:r>
            <a:endParaRPr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18</a:t>
            </a:fld>
            <a:endParaRPr kumimoji="1" lang="ja-JP" altLang="en-US"/>
          </a:p>
        </p:txBody>
      </p:sp>
    </p:spTree>
    <p:extLst>
      <p:ext uri="{BB962C8B-B14F-4D97-AF65-F5344CB8AC3E}">
        <p14:creationId xmlns:p14="http://schemas.microsoft.com/office/powerpoint/2010/main" val="2487292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19</a:t>
            </a:fld>
            <a:endParaRPr kumimoji="1" lang="ja-JP" altLang="en-US"/>
          </a:p>
        </p:txBody>
      </p:sp>
    </p:spTree>
    <p:extLst>
      <p:ext uri="{BB962C8B-B14F-4D97-AF65-F5344CB8AC3E}">
        <p14:creationId xmlns:p14="http://schemas.microsoft.com/office/powerpoint/2010/main" val="88012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このように前走車の角度に合わせて同時に曲ってしまうので</a:t>
            </a:r>
            <a:r>
              <a:rPr kumimoji="1" lang="ja-JP" altLang="en-US" sz="1200" dirty="0" smtClean="0"/>
              <a:t>、赤のラインの前に曲ってしまいます。</a:t>
            </a:r>
            <a:endParaRPr lang="en-US" altLang="ja-JP" sz="1200" dirty="0" smtClean="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20</a:t>
            </a:fld>
            <a:endParaRPr kumimoji="1" lang="ja-JP" altLang="en-US"/>
          </a:p>
        </p:txBody>
      </p:sp>
    </p:spTree>
    <p:extLst>
      <p:ext uri="{BB962C8B-B14F-4D97-AF65-F5344CB8AC3E}">
        <p14:creationId xmlns:p14="http://schemas.microsoft.com/office/powerpoint/2010/main" val="787111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赤外線距離センサーとは、赤外線が物体に反射して受光することにより距離を検出することができます。</a:t>
            </a:r>
            <a:endParaRPr lang="en-US" altLang="ja-JP" sz="1200" dirty="0" smtClean="0"/>
          </a:p>
          <a:p>
            <a:r>
              <a:rPr lang="ja-JP" altLang="en-US" dirty="0" smtClean="0"/>
              <a:t>今回使用する</a:t>
            </a:r>
            <a:r>
              <a:rPr lang="en-US" altLang="ja-JP" dirty="0" smtClean="0"/>
              <a:t>SHARP GP</a:t>
            </a:r>
            <a:r>
              <a:rPr lang="ja-JP" altLang="en-US" dirty="0" smtClean="0"/>
              <a:t>２</a:t>
            </a:r>
            <a:r>
              <a:rPr lang="en-US" altLang="ja-JP" dirty="0" smtClean="0"/>
              <a:t>D</a:t>
            </a:r>
            <a:r>
              <a:rPr lang="ja-JP" altLang="en-US" dirty="0" smtClean="0"/>
              <a:t>の</a:t>
            </a:r>
            <a:r>
              <a:rPr lang="ja-JP" altLang="en-US" sz="1200" dirty="0" smtClean="0"/>
              <a:t>測定距離を測る方法はＰＳＤ方式という三角測量で距離を検出するもので反射した角度によって出力電圧が変化します。対象物が近いと光の入射角度は大きく，逆に遠いと入射角度は小さくなります。この角度の違いによって距離の情報を得ることができます。</a:t>
            </a:r>
            <a:endParaRPr kumimoji="1" lang="ja-JP" altLang="en-US"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3</a:t>
            </a:fld>
            <a:endParaRPr kumimoji="1" lang="ja-JP" altLang="en-US"/>
          </a:p>
        </p:txBody>
      </p:sp>
    </p:spTree>
    <p:extLst>
      <p:ext uri="{BB962C8B-B14F-4D97-AF65-F5344CB8AC3E}">
        <p14:creationId xmlns:p14="http://schemas.microsoft.com/office/powerpoint/2010/main" val="3032735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曲る位置の赤のラインで曲ったので前走者の曲る位置まで待つことができました。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21</a:t>
            </a:fld>
            <a:endParaRPr kumimoji="1" lang="ja-JP" altLang="en-US"/>
          </a:p>
        </p:txBody>
      </p:sp>
    </p:spTree>
    <p:extLst>
      <p:ext uri="{BB962C8B-B14F-4D97-AF65-F5344CB8AC3E}">
        <p14:creationId xmlns:p14="http://schemas.microsoft.com/office/powerpoint/2010/main" val="2906607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実験結果①では、前走車に合わせて追従することができたが、急加速すると距離センサの値がズレ、上手く追従できなくなるので一定の距離を追従できなくなりました。</a:t>
            </a:r>
            <a:endParaRPr lang="en-US" altLang="ja-JP" sz="1200" dirty="0" smtClean="0"/>
          </a:p>
          <a:p>
            <a:r>
              <a:rPr kumimoji="1" lang="ja-JP" altLang="en-US" sz="1200" dirty="0" smtClean="0"/>
              <a:t>実験結果②と③では</a:t>
            </a:r>
            <a:r>
              <a:rPr kumimoji="1" lang="ja-JP" altLang="en-US" dirty="0" smtClean="0"/>
              <a:t>、</a:t>
            </a:r>
            <a:r>
              <a:rPr kumimoji="1" lang="ja-JP" altLang="en-US" sz="1200" dirty="0" smtClean="0"/>
              <a:t>角度に配列を作ることで実車を曲る位置まで遅らせ、</a:t>
            </a:r>
            <a:r>
              <a:rPr lang="ja-JP" altLang="en-US" sz="1200" dirty="0" smtClean="0"/>
              <a:t>前走車の曲る位置で曲ることができました。</a:t>
            </a:r>
            <a:endParaRPr kumimoji="1" lang="ja-JP" altLang="en-US"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22</a:t>
            </a:fld>
            <a:endParaRPr kumimoji="1" lang="ja-JP" altLang="en-US"/>
          </a:p>
        </p:txBody>
      </p:sp>
    </p:spTree>
    <p:extLst>
      <p:ext uri="{BB962C8B-B14F-4D97-AF65-F5344CB8AC3E}">
        <p14:creationId xmlns:p14="http://schemas.microsoft.com/office/powerpoint/2010/main" val="248488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smtClean="0"/>
              <a:t>前走車が曲ってしまい距離センサが測れない場合でもカメラを使用して前走車を</a:t>
            </a:r>
            <a:r>
              <a:rPr kumimoji="1" lang="ja-JP" altLang="en-US" sz="1200" dirty="0" smtClean="0"/>
              <a:t>認識する。そして、距離</a:t>
            </a:r>
            <a:r>
              <a:rPr kumimoji="1" lang="ja-JP" altLang="en-US" sz="1200" dirty="0" smtClean="0"/>
              <a:t>センサの角度を傾けて</a:t>
            </a:r>
            <a:r>
              <a:rPr lang="ja-JP" altLang="en-US" sz="1200" dirty="0" smtClean="0"/>
              <a:t>限界まで測れるようにする</a:t>
            </a:r>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23</a:t>
            </a:fld>
            <a:endParaRPr kumimoji="1" lang="ja-JP" altLang="en-US"/>
          </a:p>
        </p:txBody>
      </p:sp>
    </p:spTree>
    <p:extLst>
      <p:ext uri="{BB962C8B-B14F-4D97-AF65-F5344CB8AC3E}">
        <p14:creationId xmlns:p14="http://schemas.microsoft.com/office/powerpoint/2010/main" val="1172598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前走車が車線変更した場合、隣の車に気付かずにぶつかってしまう。</a:t>
            </a:r>
            <a:endParaRPr lang="en-US" altLang="ja-JP" sz="1200" dirty="0" smtClean="0"/>
          </a:p>
          <a:p>
            <a:r>
              <a:rPr lang="ja-JP" altLang="en-US" sz="1200" dirty="0" smtClean="0"/>
              <a:t>そのため、前走車が白線から出てしまう場合でも白線を画像処理をして白線から出ないように　制御することです。</a:t>
            </a:r>
            <a:endParaRPr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24</a:t>
            </a:fld>
            <a:endParaRPr kumimoji="1" lang="ja-JP" altLang="en-US"/>
          </a:p>
        </p:txBody>
      </p:sp>
    </p:spTree>
    <p:extLst>
      <p:ext uri="{BB962C8B-B14F-4D97-AF65-F5344CB8AC3E}">
        <p14:creationId xmlns:p14="http://schemas.microsoft.com/office/powerpoint/2010/main" val="245452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距離センサの出力による</a:t>
            </a:r>
            <a:r>
              <a:rPr lang="ja-JP" altLang="en-US" dirty="0" smtClean="0"/>
              <a:t>前操車</a:t>
            </a:r>
            <a:r>
              <a:rPr kumimoji="1" lang="ja-JP" altLang="en-US" dirty="0" smtClean="0"/>
              <a:t>の</a:t>
            </a:r>
            <a:r>
              <a:rPr lang="ja-JP" altLang="en-US" dirty="0" smtClean="0"/>
              <a:t>距離の求め方は、</a:t>
            </a:r>
            <a:r>
              <a:rPr lang="ja-JP" altLang="en-US" sz="1200" dirty="0" smtClean="0"/>
              <a:t>図のように</a:t>
            </a:r>
            <a:r>
              <a:rPr kumimoji="1" lang="ja-JP" altLang="en-US" sz="1200" dirty="0" smtClean="0"/>
              <a:t>距離センサの電圧と距離の関係は反比例のグラフとなっており１０ｃｍから２０ｃｍは多くのデータ出力するのに対し７０ｃｍから８０ｃｍは少ししかデータを出力しません。そのため特別な計算式が必要です。</a:t>
            </a:r>
            <a:r>
              <a:rPr lang="ja-JP" altLang="en-US" sz="1200" dirty="0" smtClean="0"/>
              <a:t>　計算式はこのようになっており、今回使用する赤外線距離センサの計れる距離は１</a:t>
            </a:r>
            <a:r>
              <a:rPr lang="en-US" altLang="ja-JP" sz="1200" dirty="0" smtClean="0"/>
              <a:t>0cm</a:t>
            </a:r>
            <a:r>
              <a:rPr lang="ja-JP" altLang="en-US" sz="1200" dirty="0" smtClean="0"/>
              <a:t>～８</a:t>
            </a:r>
            <a:r>
              <a:rPr lang="en-US" altLang="ja-JP" sz="1200" dirty="0" smtClean="0"/>
              <a:t>0cm</a:t>
            </a:r>
            <a:r>
              <a:rPr lang="ja-JP" altLang="en-US" sz="1200" dirty="0" smtClean="0"/>
              <a:t>となっております。</a:t>
            </a:r>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4</a:t>
            </a:fld>
            <a:endParaRPr kumimoji="1" lang="ja-JP" altLang="en-US"/>
          </a:p>
        </p:txBody>
      </p:sp>
    </p:spTree>
    <p:extLst>
      <p:ext uri="{BB962C8B-B14F-4D97-AF65-F5344CB8AC3E}">
        <p14:creationId xmlns:p14="http://schemas.microsoft.com/office/powerpoint/2010/main" val="72610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前走車の速さの求め方は</a:t>
            </a:r>
            <a:r>
              <a:rPr lang="ja-JP" altLang="en-US" sz="1200" dirty="0" smtClean="0"/>
              <a:t>今の距離８ｃｍと前の距離５ｃｍの引いた距離の差で変化した距離が求められます。割り込み速度で割れば変化した速度</a:t>
            </a:r>
            <a:r>
              <a:rPr lang="en-US" altLang="ja-JP" sz="1200" dirty="0" smtClean="0"/>
              <a:t>V1</a:t>
            </a:r>
            <a:r>
              <a:rPr lang="ja-JP" altLang="en-US" sz="1200" dirty="0" smtClean="0"/>
              <a:t>が求められ、その変化した</a:t>
            </a:r>
            <a:r>
              <a:rPr lang="en-US" altLang="ja-JP" sz="1200" dirty="0" smtClean="0"/>
              <a:t>V1</a:t>
            </a:r>
            <a:r>
              <a:rPr lang="ja-JP" altLang="en-US" sz="1200" dirty="0" smtClean="0"/>
              <a:t>に実車の現在の速さを足せば前走車の速さが求めることができます。</a:t>
            </a:r>
            <a:endParaRPr lang="en-US" altLang="ja-JP" sz="1200" dirty="0" smtClean="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5</a:t>
            </a:fld>
            <a:endParaRPr kumimoji="1" lang="ja-JP" altLang="en-US"/>
          </a:p>
        </p:txBody>
      </p:sp>
    </p:spTree>
    <p:extLst>
      <p:ext uri="{BB962C8B-B14F-4D97-AF65-F5344CB8AC3E}">
        <p14:creationId xmlns:p14="http://schemas.microsoft.com/office/powerpoint/2010/main" val="424224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smtClean="0"/>
              <a:t>前走車の速さに応じた速度制御は、前走車によって変化した速度</a:t>
            </a:r>
            <a:r>
              <a:rPr lang="en-US" altLang="ja-JP" dirty="0" smtClean="0"/>
              <a:t>V1</a:t>
            </a:r>
            <a:r>
              <a:rPr lang="ja-JP" altLang="en-US" dirty="0" smtClean="0"/>
              <a:t>に対して</a:t>
            </a:r>
            <a:r>
              <a:rPr lang="en-US" altLang="ja-JP" dirty="0" smtClean="0"/>
              <a:t>duty</a:t>
            </a:r>
            <a:r>
              <a:rPr lang="ja-JP" altLang="en-US" dirty="0" smtClean="0"/>
              <a:t>値がどれぐらい増加するのか求めます。まず、最初にタイヤが１回転した場合タイヤの直径が５ｃｍなので５</a:t>
            </a:r>
            <a:r>
              <a:rPr lang="en-US" altLang="ja-JP" dirty="0" smtClean="0"/>
              <a:t>×</a:t>
            </a:r>
            <a:r>
              <a:rPr lang="ja-JP" altLang="en-US" dirty="0" smtClean="0"/>
              <a:t>３．１４で円周の長さ１５．７ｃｍ進みます。逆に１ｃｍ進んだ場合、</a:t>
            </a:r>
            <a:r>
              <a:rPr lang="en-US" altLang="ja-JP" dirty="0" smtClean="0"/>
              <a:t>1</a:t>
            </a:r>
            <a:r>
              <a:rPr lang="ja-JP" altLang="en-US" dirty="0" smtClean="0"/>
              <a:t>回転の</a:t>
            </a:r>
            <a:r>
              <a:rPr lang="en-US" altLang="ja-JP" dirty="0" smtClean="0"/>
              <a:t>360</a:t>
            </a:r>
            <a:r>
              <a:rPr lang="ja-JP" altLang="en-US" dirty="0" smtClean="0"/>
              <a:t>度にタイヤの円周を割って</a:t>
            </a:r>
            <a:r>
              <a:rPr lang="en-US" altLang="ja-JP" sz="1200" dirty="0" smtClean="0"/>
              <a:t>22.929</a:t>
            </a:r>
            <a:r>
              <a:rPr lang="ja-JP" altLang="en-US" sz="1200" dirty="0" smtClean="0"/>
              <a:t>度</a:t>
            </a:r>
            <a:r>
              <a:rPr lang="ja-JP" altLang="en-US" dirty="0" smtClean="0"/>
              <a:t>回転します。そして</a:t>
            </a:r>
            <a:r>
              <a:rPr lang="ja-JP" altLang="en-US" sz="1200" dirty="0" smtClean="0"/>
              <a:t>変化した</a:t>
            </a:r>
            <a:r>
              <a:rPr lang="en-US" altLang="ja-JP" sz="1200" dirty="0" smtClean="0"/>
              <a:t>V1</a:t>
            </a:r>
            <a:r>
              <a:rPr lang="ja-JP" altLang="en-US" sz="1200" dirty="0" smtClean="0"/>
              <a:t>分に、先ほどの回転数をかければ</a:t>
            </a:r>
            <a:r>
              <a:rPr kumimoji="1" lang="ja-JP" altLang="en-US" sz="1200" dirty="0" smtClean="0"/>
              <a:t>変化した</a:t>
            </a:r>
            <a:r>
              <a:rPr kumimoji="1" lang="en-US" altLang="ja-JP" sz="1200" dirty="0" smtClean="0"/>
              <a:t>V1</a:t>
            </a:r>
            <a:r>
              <a:rPr kumimoji="1" lang="ja-JP" altLang="en-US" sz="1200" dirty="0" smtClean="0"/>
              <a:t>の時の</a:t>
            </a:r>
            <a:r>
              <a:rPr kumimoji="1" lang="en-US" altLang="ja-JP" sz="1200" dirty="0" smtClean="0"/>
              <a:t>D</a:t>
            </a:r>
            <a:r>
              <a:rPr kumimoji="1" lang="ja-JP" altLang="en-US" sz="1200" dirty="0" smtClean="0"/>
              <a:t>度が求められます。</a:t>
            </a:r>
            <a:endParaRPr kumimoji="1" lang="en-US" altLang="ja-JP" sz="1200" dirty="0" smtClean="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6</a:t>
            </a:fld>
            <a:endParaRPr kumimoji="1" lang="ja-JP" altLang="en-US"/>
          </a:p>
        </p:txBody>
      </p:sp>
    </p:spTree>
    <p:extLst>
      <p:ext uri="{BB962C8B-B14F-4D97-AF65-F5344CB8AC3E}">
        <p14:creationId xmlns:p14="http://schemas.microsoft.com/office/powerpoint/2010/main" val="5839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次に毎秒１度でどれぐらいの</a:t>
            </a:r>
            <a:r>
              <a:rPr lang="en-US" altLang="ja-JP" sz="1200" dirty="0" smtClean="0"/>
              <a:t>duty</a:t>
            </a:r>
            <a:r>
              <a:rPr lang="ja-JP" altLang="en-US" sz="1200" dirty="0" smtClean="0"/>
              <a:t>値になるか計算します。回転測定器で調べたところ</a:t>
            </a:r>
            <a:r>
              <a:rPr lang="en-US" altLang="ja-JP" sz="1200" dirty="0" smtClean="0"/>
              <a:t>duty</a:t>
            </a:r>
            <a:r>
              <a:rPr lang="ja-JP" altLang="en-US" sz="1200" dirty="0" smtClean="0"/>
              <a:t>値</a:t>
            </a:r>
            <a:r>
              <a:rPr lang="en-US" altLang="ja-JP" sz="1200" dirty="0" smtClean="0"/>
              <a:t> 100</a:t>
            </a:r>
            <a:r>
              <a:rPr lang="ja-JP" altLang="en-US" sz="1200" dirty="0" smtClean="0"/>
              <a:t>に対して毎秒</a:t>
            </a:r>
            <a:r>
              <a:rPr lang="en-US" altLang="ja-JP" sz="1200" dirty="0" smtClean="0"/>
              <a:t>49.5</a:t>
            </a:r>
            <a:r>
              <a:rPr lang="ja-JP" altLang="en-US" sz="1200" dirty="0" smtClean="0"/>
              <a:t>度回転したので毎秒１度回転する場合、</a:t>
            </a:r>
            <a:r>
              <a:rPr lang="en-US" altLang="ja-JP" sz="1200" dirty="0" smtClean="0"/>
              <a:t>100÷49.5</a:t>
            </a:r>
            <a:r>
              <a:rPr lang="ja-JP" altLang="en-US" sz="1200" dirty="0" smtClean="0"/>
              <a:t>度となります。そして、先ほどの計算式と今の計算式の</a:t>
            </a:r>
            <a:r>
              <a:rPr lang="en-US" altLang="ja-JP" sz="1200" dirty="0" smtClean="0"/>
              <a:t>D</a:t>
            </a:r>
            <a:r>
              <a:rPr lang="ja-JP" altLang="en-US" sz="1200" dirty="0" smtClean="0"/>
              <a:t>度の部分を合わせると以下の式となります。</a:t>
            </a:r>
            <a:r>
              <a:rPr lang="en-US" altLang="ja-JP" sz="1200" dirty="0" smtClean="0"/>
              <a:t>duty1</a:t>
            </a:r>
            <a:r>
              <a:rPr lang="ja-JP" altLang="en-US" sz="1200" dirty="0" smtClean="0"/>
              <a:t>は前の</a:t>
            </a:r>
            <a:r>
              <a:rPr lang="en-US" altLang="ja-JP" sz="1200" dirty="0" smtClean="0"/>
              <a:t>duty</a:t>
            </a:r>
            <a:r>
              <a:rPr lang="ja-JP" altLang="en-US" sz="1200" dirty="0" smtClean="0"/>
              <a:t>値です。それに先ほどの組み合わせた計算式を足せば</a:t>
            </a:r>
            <a:r>
              <a:rPr lang="ja-JP" altLang="en-US" dirty="0" smtClean="0"/>
              <a:t>前走車の速さに応じた速度制御がもとめられます。</a:t>
            </a:r>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7</a:t>
            </a:fld>
            <a:endParaRPr kumimoji="1" lang="ja-JP" altLang="en-US"/>
          </a:p>
        </p:txBody>
      </p:sp>
    </p:spTree>
    <p:extLst>
      <p:ext uri="{BB962C8B-B14F-4D97-AF65-F5344CB8AC3E}">
        <p14:creationId xmlns:p14="http://schemas.microsoft.com/office/powerpoint/2010/main" val="3598450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前走車のハンドルをきった時のモータ制御は、</a:t>
            </a:r>
            <a:r>
              <a:rPr kumimoji="1" lang="ja-JP" altLang="en-US" dirty="0" smtClean="0"/>
              <a:t>図ように二つの距離センサの距離の差で前操者の角度を認識し、角速度を求めます。</a:t>
            </a:r>
            <a:r>
              <a:rPr kumimoji="1" lang="ja-JP" altLang="en-US" baseline="0" dirty="0" smtClean="0"/>
              <a:t>そして、曲りたい角度に</a:t>
            </a:r>
            <a:r>
              <a:rPr kumimoji="1" lang="en-US" altLang="ja-JP" baseline="0" dirty="0" smtClean="0"/>
              <a:t>V2</a:t>
            </a:r>
            <a:r>
              <a:rPr kumimoji="1" lang="ja-JP" altLang="en-US" baseline="0" dirty="0" smtClean="0"/>
              <a:t>分の速度をモータに加えれば前操縦と同じ傾きで実車が曲ることができます。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8</a:t>
            </a:fld>
            <a:endParaRPr kumimoji="1" lang="ja-JP" altLang="en-US"/>
          </a:p>
        </p:txBody>
      </p:sp>
    </p:spTree>
    <p:extLst>
      <p:ext uri="{BB962C8B-B14F-4D97-AF65-F5344CB8AC3E}">
        <p14:creationId xmlns:p14="http://schemas.microsoft.com/office/powerpoint/2010/main" val="181967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しかし、先ほどの制御方法だと前者の角度に合わせて同時に曲ってしまい前走車の距離の前で曲ってしまいます。そのため、前操車の曲る位置まで待機して曲らないといけません。前走車の位置までの待機時間は　</a:t>
            </a:r>
            <a:r>
              <a:rPr lang="en-US" altLang="ja-JP" sz="1200" dirty="0" smtClean="0"/>
              <a:t>T</a:t>
            </a:r>
            <a:r>
              <a:rPr lang="ja-JP" altLang="en-US" sz="1200" dirty="0" smtClean="0"/>
              <a:t>　＝　前走車の位置</a:t>
            </a:r>
            <a:r>
              <a:rPr lang="en-US" altLang="ja-JP" sz="1200" dirty="0" smtClean="0"/>
              <a:t>÷</a:t>
            </a:r>
            <a:r>
              <a:rPr lang="ja-JP" altLang="en-US" sz="1200" dirty="0" smtClean="0"/>
              <a:t>実車の速度で求められます。</a:t>
            </a:r>
            <a:endParaRPr lang="en-US" altLang="ja-JP" sz="1200" dirty="0" smtClean="0"/>
          </a:p>
          <a:p>
            <a:endParaRPr lang="en-US" altLang="ja-JP" sz="1200" dirty="0" smtClean="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9</a:t>
            </a:fld>
            <a:endParaRPr kumimoji="1" lang="ja-JP" altLang="en-US"/>
          </a:p>
        </p:txBody>
      </p:sp>
    </p:spTree>
    <p:extLst>
      <p:ext uri="{BB962C8B-B14F-4D97-AF65-F5344CB8AC3E}">
        <p14:creationId xmlns:p14="http://schemas.microsoft.com/office/powerpoint/2010/main" val="2759330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ハンドルをきった時の改善点は、</a:t>
            </a:r>
            <a:r>
              <a:rPr lang="ja-JP" altLang="en-US" sz="1200" dirty="0" smtClean="0"/>
              <a:t>角度に配列をつくり、制御する角度の配列の順番を変えていけば、自然と前操車の曲る位置まで待つことができます。</a:t>
            </a:r>
            <a:endParaRPr lang="en-US" altLang="ja-JP"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例えば、</a:t>
            </a:r>
            <a:r>
              <a:rPr lang="ja-JP" altLang="en-US" sz="1200" dirty="0" smtClean="0"/>
              <a:t>待機時間</a:t>
            </a:r>
            <a:r>
              <a:rPr kumimoji="1" lang="ja-JP" altLang="en-US" sz="1200" dirty="0" smtClean="0"/>
              <a:t>４秒間だった場合　　配列</a:t>
            </a:r>
            <a:r>
              <a:rPr kumimoji="1" lang="en-US" altLang="ja-JP" sz="1200" dirty="0" smtClean="0"/>
              <a:t>[</a:t>
            </a:r>
            <a:r>
              <a:rPr lang="en-US" altLang="ja-JP" sz="1200" dirty="0" err="1" smtClean="0"/>
              <a:t>i</a:t>
            </a:r>
            <a:r>
              <a:rPr lang="en-US" altLang="ja-JP" sz="1200" dirty="0" smtClean="0"/>
              <a:t>]</a:t>
            </a:r>
            <a:r>
              <a:rPr lang="ja-JP" altLang="en-US" sz="1200" dirty="0" smtClean="0"/>
              <a:t>　</a:t>
            </a:r>
            <a:r>
              <a:rPr lang="en-US" altLang="ja-JP" sz="1200" dirty="0" smtClean="0"/>
              <a:t>=</a:t>
            </a:r>
            <a:r>
              <a:rPr lang="ja-JP" altLang="en-US" sz="1200" dirty="0" smtClean="0"/>
              <a:t>  ４ </a:t>
            </a:r>
            <a:r>
              <a:rPr lang="en-US" altLang="ja-JP" sz="1200" dirty="0" smtClean="0"/>
              <a:t>÷</a:t>
            </a:r>
            <a:r>
              <a:rPr lang="ja-JP" altLang="en-US" sz="1200" dirty="0" smtClean="0"/>
              <a:t> 割り込み速度</a:t>
            </a:r>
            <a:r>
              <a:rPr lang="en-US" altLang="ja-JP" sz="1200" dirty="0" smtClean="0"/>
              <a:t>(1</a:t>
            </a:r>
            <a:r>
              <a:rPr lang="ja-JP" altLang="en-US" sz="1200" dirty="0" smtClean="0"/>
              <a:t>秒</a:t>
            </a:r>
            <a:r>
              <a:rPr lang="en-US" altLang="ja-JP" sz="1200" dirty="0" smtClean="0"/>
              <a:t>)</a:t>
            </a:r>
            <a:r>
              <a:rPr lang="ja-JP" altLang="en-US" sz="1200" dirty="0" smtClean="0"/>
              <a:t>に１加えれば制御する配列が５番目となり、５番目の配列を制御します。</a:t>
            </a:r>
            <a:endParaRPr lang="en-US" altLang="ja-JP" sz="1200" dirty="0" smtClean="0"/>
          </a:p>
          <a:p>
            <a:endParaRPr lang="en-US" altLang="ja-JP" sz="1200" dirty="0" smtClean="0"/>
          </a:p>
        </p:txBody>
      </p:sp>
      <p:sp>
        <p:nvSpPr>
          <p:cNvPr id="4" name="スライド番号プレースホルダー 3"/>
          <p:cNvSpPr>
            <a:spLocks noGrp="1"/>
          </p:cNvSpPr>
          <p:nvPr>
            <p:ph type="sldNum" sz="quarter" idx="10"/>
          </p:nvPr>
        </p:nvSpPr>
        <p:spPr/>
        <p:txBody>
          <a:bodyPr/>
          <a:lstStyle/>
          <a:p>
            <a:fld id="{54C9EF08-0D09-4CE4-AE22-26A89EE28B97}" type="slidenum">
              <a:rPr kumimoji="1" lang="ja-JP" altLang="en-US" smtClean="0"/>
              <a:t>10</a:t>
            </a:fld>
            <a:endParaRPr kumimoji="1" lang="ja-JP" altLang="en-US"/>
          </a:p>
        </p:txBody>
      </p:sp>
    </p:spTree>
    <p:extLst>
      <p:ext uri="{BB962C8B-B14F-4D97-AF65-F5344CB8AC3E}">
        <p14:creationId xmlns:p14="http://schemas.microsoft.com/office/powerpoint/2010/main" val="139737108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FF0BD3B4-5393-4210-A6B2-C84E48A53CE5}" type="datetime1">
              <a:rPr lang="en-US" altLang="ja-JP" smtClean="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87C46AD-BE21-4B42-86D8-927D8C8F5977}" type="datetime1">
              <a:rPr lang="en-US" altLang="ja-JP" smtClean="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FC08F1D1-ECEF-4BDC-ACD7-756495B99AFD}" type="datetime1">
              <a:rPr lang="en-US" altLang="ja-JP" smtClean="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00F3FDC-10D8-44E5-9EF0-3393B6F1B895}" type="datetime1">
              <a:rPr lang="en-US" altLang="ja-JP" smtClean="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8593667" y="6272784"/>
            <a:ext cx="2644309" cy="365125"/>
          </a:xfrm>
        </p:spPr>
        <p:txBody>
          <a:bodyPr/>
          <a:lstStyle/>
          <a:p>
            <a:fld id="{072BEFA8-4AE8-4B29-AB8E-AF75165C1C1B}" type="datetime1">
              <a:rPr lang="en-US" altLang="ja-JP" smtClean="0"/>
              <a:t>1/10/2018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CFD9E2D8-1ABC-4CF5-955E-98638AE58C5E}" type="datetime1">
              <a:rPr lang="en-US" altLang="ja-JP" smtClean="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DF445A45-7E71-4DCC-82F0-9CD0CCB9294D}" type="datetime1">
              <a:rPr lang="en-US" altLang="ja-JP" smtClean="0"/>
              <a:t>1/10/2018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8DF4E1BC-F8C5-4F0B-97F5-C4663CFEB04A}" type="datetime1">
              <a:rPr lang="en-US" altLang="ja-JP" smtClean="0"/>
              <a:t>1/10/2018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7BC312-09F1-4630-B9EF-8997E0AF4170}" type="datetime1">
              <a:rPr lang="en-US" altLang="ja-JP" smtClean="0"/>
              <a:t>1/10/2018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A4DC67D-533C-4293-B591-7C2B68B96A3E}" type="datetime1">
              <a:rPr lang="en-US" altLang="ja-JP" smtClean="0"/>
              <a:t>1/10/2018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88A99A8-9BE6-41A8-8A94-7149AAD0B25D}" type="datetime1">
              <a:rPr lang="en-US" altLang="ja-JP" smtClean="0"/>
              <a:t>1/10/2018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90799A6-D3CA-4743-9387-1996CB45E7F1}" type="datetime1">
              <a:rPr lang="en-US" altLang="ja-JP" smtClean="0"/>
              <a:t>1/10/2018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kumimoji="1"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kumimoji="1"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kumimoji="1" sz="16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8.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9.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51560" y="1432223"/>
            <a:ext cx="10399222" cy="3035808"/>
          </a:xfrm>
        </p:spPr>
        <p:txBody>
          <a:bodyPr/>
          <a:lstStyle/>
          <a:p>
            <a:r>
              <a:rPr kumimoji="1" lang="ja-JP" altLang="en-US" sz="8800" dirty="0" smtClean="0"/>
              <a:t> 自動追従</a:t>
            </a:r>
            <a:r>
              <a:rPr lang="ja-JP" altLang="en-US" sz="8800" dirty="0" smtClean="0"/>
              <a:t>車</a:t>
            </a:r>
            <a:r>
              <a:rPr kumimoji="1" lang="ja-JP" altLang="en-US" sz="8800" dirty="0" smtClean="0"/>
              <a:t>の制御</a:t>
            </a:r>
            <a:endParaRPr kumimoji="1" lang="ja-JP" altLang="en-US" sz="8800" dirty="0"/>
          </a:p>
        </p:txBody>
      </p:sp>
      <p:sp>
        <p:nvSpPr>
          <p:cNvPr id="3" name="サブタイトル 2"/>
          <p:cNvSpPr>
            <a:spLocks noGrp="1"/>
          </p:cNvSpPr>
          <p:nvPr>
            <p:ph type="subTitle" idx="1"/>
          </p:nvPr>
        </p:nvSpPr>
        <p:spPr>
          <a:xfrm>
            <a:off x="4966438" y="5376256"/>
            <a:ext cx="5517989" cy="1069848"/>
          </a:xfrm>
        </p:spPr>
        <p:txBody>
          <a:bodyPr/>
          <a:lstStyle/>
          <a:p>
            <a:r>
              <a:rPr kumimoji="1" lang="ja-JP" altLang="en-US" dirty="0" smtClean="0"/>
              <a:t>　</a:t>
            </a:r>
            <a:r>
              <a:rPr kumimoji="1" lang="en-US" altLang="ja-JP" sz="3200" dirty="0" smtClean="0"/>
              <a:t>T114078</a:t>
            </a:r>
            <a:r>
              <a:rPr kumimoji="1" lang="ja-JP" altLang="en-US" sz="3200" dirty="0" smtClean="0"/>
              <a:t>　松原雅周</a:t>
            </a:r>
            <a:endParaRPr kumimoji="1" lang="ja-JP" altLang="en-US" sz="3200"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8332442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3977" y="454699"/>
            <a:ext cx="10058400" cy="1609344"/>
          </a:xfrm>
        </p:spPr>
        <p:txBody>
          <a:bodyPr/>
          <a:lstStyle/>
          <a:p>
            <a:r>
              <a:rPr lang="ja-JP" altLang="en-US" dirty="0"/>
              <a:t>ハンドル</a:t>
            </a:r>
            <a:r>
              <a:rPr lang="ja-JP" altLang="en-US" dirty="0" smtClean="0"/>
              <a:t>をきった時の改善点</a:t>
            </a:r>
            <a:endParaRPr kumimoji="1" lang="ja-JP" altLang="en-US" dirty="0"/>
          </a:p>
        </p:txBody>
      </p:sp>
      <p:sp>
        <p:nvSpPr>
          <p:cNvPr id="3" name="コンテンツ プレースホルダー 2"/>
          <p:cNvSpPr>
            <a:spLocks noGrp="1"/>
          </p:cNvSpPr>
          <p:nvPr>
            <p:ph idx="1"/>
          </p:nvPr>
        </p:nvSpPr>
        <p:spPr>
          <a:xfrm>
            <a:off x="733976" y="1813792"/>
            <a:ext cx="7856155" cy="4919119"/>
          </a:xfrm>
        </p:spPr>
        <p:txBody>
          <a:bodyPr>
            <a:noAutofit/>
          </a:bodyPr>
          <a:lstStyle/>
          <a:p>
            <a:r>
              <a:rPr lang="ja-JP" altLang="en-US" sz="2800" dirty="0" smtClean="0"/>
              <a:t>角度に配列をつくり、制御する角度の配列の順番を変えていく。</a:t>
            </a:r>
            <a:endParaRPr lang="en-US" altLang="ja-JP" sz="2800" dirty="0" smtClean="0"/>
          </a:p>
          <a:p>
            <a:endParaRPr lang="en-US" altLang="ja-JP" sz="1200" dirty="0"/>
          </a:p>
          <a:p>
            <a:r>
              <a:rPr kumimoji="1" lang="ja-JP" altLang="en-US" sz="2800" dirty="0" smtClean="0"/>
              <a:t>例えば、</a:t>
            </a:r>
            <a:r>
              <a:rPr lang="ja-JP" altLang="en-US" sz="2800" dirty="0" smtClean="0"/>
              <a:t>待機時間</a:t>
            </a:r>
            <a:r>
              <a:rPr kumimoji="1" lang="ja-JP" altLang="en-US" sz="2800" dirty="0" smtClean="0"/>
              <a:t>４秒間だった場合</a:t>
            </a:r>
            <a:endParaRPr lang="en-US" altLang="ja-JP" sz="2800" dirty="0"/>
          </a:p>
          <a:p>
            <a:pPr marL="0" indent="0">
              <a:buNone/>
            </a:pPr>
            <a:r>
              <a:rPr kumimoji="1" lang="ja-JP" altLang="en-US" sz="2800" dirty="0" smtClean="0"/>
              <a:t>配列</a:t>
            </a:r>
            <a:r>
              <a:rPr kumimoji="1" lang="en-US" altLang="ja-JP" sz="2800" dirty="0" smtClean="0"/>
              <a:t>[</a:t>
            </a:r>
            <a:r>
              <a:rPr lang="en-US" altLang="ja-JP" sz="2800" dirty="0" err="1" smtClean="0"/>
              <a:t>i</a:t>
            </a:r>
            <a:r>
              <a:rPr lang="en-US" altLang="ja-JP" sz="2800" dirty="0" smtClean="0"/>
              <a:t>]</a:t>
            </a:r>
            <a:r>
              <a:rPr lang="ja-JP" altLang="en-US" sz="2800" dirty="0" smtClean="0"/>
              <a:t>　</a:t>
            </a:r>
            <a:r>
              <a:rPr lang="en-US" altLang="ja-JP" sz="2800" dirty="0" smtClean="0"/>
              <a:t>=</a:t>
            </a:r>
            <a:r>
              <a:rPr lang="ja-JP" altLang="en-US" sz="2800" dirty="0" smtClean="0"/>
              <a:t> 　 </a:t>
            </a:r>
            <a:r>
              <a:rPr lang="en-US" altLang="ja-JP" sz="2800" dirty="0" smtClean="0"/>
              <a:t>4</a:t>
            </a:r>
            <a:r>
              <a:rPr lang="ja-JP" altLang="en-US" sz="2800" dirty="0" smtClean="0"/>
              <a:t> </a:t>
            </a:r>
            <a:r>
              <a:rPr lang="en-US" altLang="ja-JP" sz="2800" dirty="0" smtClean="0"/>
              <a:t>÷</a:t>
            </a:r>
            <a:r>
              <a:rPr lang="ja-JP" altLang="en-US" sz="2800" dirty="0" smtClean="0"/>
              <a:t> 割り込み速度</a:t>
            </a:r>
            <a:r>
              <a:rPr lang="en-US" altLang="ja-JP" sz="2800" dirty="0" smtClean="0"/>
              <a:t>(1s)+1    </a:t>
            </a:r>
            <a:endParaRPr lang="en-US" altLang="ja-JP" sz="2800" dirty="0"/>
          </a:p>
          <a:p>
            <a:pPr marL="0" indent="0">
              <a:buNone/>
            </a:pPr>
            <a:r>
              <a:rPr lang="ja-JP" altLang="en-US" sz="2800" dirty="0" smtClean="0"/>
              <a:t>配列</a:t>
            </a:r>
            <a:r>
              <a:rPr lang="en-US" altLang="ja-JP" sz="2800" dirty="0" smtClean="0"/>
              <a:t>[</a:t>
            </a:r>
            <a:r>
              <a:rPr lang="en-US" altLang="ja-JP" sz="2800" dirty="0" err="1" smtClean="0"/>
              <a:t>i</a:t>
            </a:r>
            <a:r>
              <a:rPr lang="en-US" altLang="ja-JP" sz="2800" dirty="0" smtClean="0"/>
              <a:t>]</a:t>
            </a:r>
            <a:r>
              <a:rPr lang="ja-JP" altLang="en-US" sz="2800" dirty="0" smtClean="0"/>
              <a:t>　</a:t>
            </a:r>
            <a:r>
              <a:rPr lang="en-US" altLang="ja-JP" sz="2800" dirty="0" smtClean="0"/>
              <a:t>=</a:t>
            </a:r>
            <a:r>
              <a:rPr lang="ja-JP" altLang="en-US" sz="2800" dirty="0" smtClean="0"/>
              <a:t>　</a:t>
            </a:r>
            <a:r>
              <a:rPr lang="en-US" altLang="ja-JP" sz="2800" dirty="0" smtClean="0"/>
              <a:t>5</a:t>
            </a:r>
          </a:p>
          <a:p>
            <a:pPr marL="0" indent="0">
              <a:buNone/>
            </a:pPr>
            <a:endParaRPr lang="en-US" altLang="ja-JP" sz="1200" dirty="0" smtClean="0"/>
          </a:p>
          <a:p>
            <a:r>
              <a:rPr lang="ja-JP" altLang="en-US" sz="2800" dirty="0" smtClean="0"/>
              <a:t>５番目の配列を制御すれば自然と</a:t>
            </a:r>
            <a:r>
              <a:rPr lang="en-US" altLang="ja-JP" sz="2800" dirty="0" smtClean="0"/>
              <a:t>4</a:t>
            </a:r>
            <a:r>
              <a:rPr lang="ja-JP" altLang="en-US" sz="2800" dirty="0" smtClean="0"/>
              <a:t>秒間待つことができる。</a:t>
            </a:r>
            <a:endParaRPr lang="en-US" altLang="ja-JP" sz="2800" dirty="0" smtClean="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10</a:t>
            </a:fld>
            <a:endParaRPr lang="en-US" dirty="0"/>
          </a:p>
        </p:txBody>
      </p:sp>
      <p:sp>
        <p:nvSpPr>
          <p:cNvPr id="5" name="円弧 4"/>
          <p:cNvSpPr/>
          <p:nvPr/>
        </p:nvSpPr>
        <p:spPr>
          <a:xfrm>
            <a:off x="8743021" y="1976608"/>
            <a:ext cx="1941003" cy="2473036"/>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円弧 5"/>
          <p:cNvSpPr/>
          <p:nvPr/>
        </p:nvSpPr>
        <p:spPr>
          <a:xfrm>
            <a:off x="8871738" y="3866329"/>
            <a:ext cx="1911928" cy="2473036"/>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 name="直線矢印コネクタ 6"/>
          <p:cNvCxnSpPr/>
          <p:nvPr/>
        </p:nvCxnSpPr>
        <p:spPr>
          <a:xfrm flipH="1" flipV="1">
            <a:off x="10723454" y="3188872"/>
            <a:ext cx="10358" cy="28289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右中かっこ 7"/>
          <p:cNvSpPr/>
          <p:nvPr/>
        </p:nvSpPr>
        <p:spPr>
          <a:xfrm>
            <a:off x="10754229" y="3255453"/>
            <a:ext cx="541149" cy="133577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正方形/長方形 8"/>
          <p:cNvSpPr/>
          <p:nvPr/>
        </p:nvSpPr>
        <p:spPr>
          <a:xfrm rot="20300869">
            <a:off x="10556418" y="4552697"/>
            <a:ext cx="495330" cy="110029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実車</a:t>
            </a:r>
          </a:p>
        </p:txBody>
      </p:sp>
      <p:sp>
        <p:nvSpPr>
          <p:cNvPr id="10" name="円弧 9"/>
          <p:cNvSpPr/>
          <p:nvPr/>
        </p:nvSpPr>
        <p:spPr>
          <a:xfrm rot="16200000">
            <a:off x="8868250" y="1893060"/>
            <a:ext cx="1766456" cy="1911547"/>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円弧 10"/>
          <p:cNvSpPr/>
          <p:nvPr/>
        </p:nvSpPr>
        <p:spPr>
          <a:xfrm rot="16200000">
            <a:off x="8950279" y="3758334"/>
            <a:ext cx="1795578" cy="2011570"/>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2" name="直線矢印コネクタ 11"/>
          <p:cNvCxnSpPr/>
          <p:nvPr/>
        </p:nvCxnSpPr>
        <p:spPr>
          <a:xfrm>
            <a:off x="8795306" y="2771412"/>
            <a:ext cx="76432" cy="35013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rot="20300869">
            <a:off x="10305118" y="2259979"/>
            <a:ext cx="495330" cy="110029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sp>
        <p:nvSpPr>
          <p:cNvPr id="24" name="テキスト ボックス 23"/>
          <p:cNvSpPr txBox="1"/>
          <p:nvPr/>
        </p:nvSpPr>
        <p:spPr>
          <a:xfrm>
            <a:off x="11295378" y="3630952"/>
            <a:ext cx="532445" cy="584775"/>
          </a:xfrm>
          <a:prstGeom prst="rect">
            <a:avLst/>
          </a:prstGeom>
          <a:noFill/>
        </p:spPr>
        <p:txBody>
          <a:bodyPr wrap="square" rtlCol="0">
            <a:spAutoFit/>
          </a:bodyPr>
          <a:lstStyle/>
          <a:p>
            <a:r>
              <a:rPr kumimoji="1" lang="en-US" altLang="ja-JP" sz="3200" dirty="0" smtClean="0"/>
              <a:t>X</a:t>
            </a:r>
            <a:endParaRPr kumimoji="1" lang="ja-JP" altLang="en-US" sz="3200" dirty="0"/>
          </a:p>
        </p:txBody>
      </p:sp>
      <p:sp>
        <p:nvSpPr>
          <p:cNvPr id="25" name="正方形/長方形 24"/>
          <p:cNvSpPr/>
          <p:nvPr/>
        </p:nvSpPr>
        <p:spPr>
          <a:xfrm>
            <a:off x="11253465" y="5146150"/>
            <a:ext cx="474810" cy="584775"/>
          </a:xfrm>
          <a:prstGeom prst="rect">
            <a:avLst/>
          </a:prstGeom>
        </p:spPr>
        <p:txBody>
          <a:bodyPr wrap="none">
            <a:spAutoFit/>
          </a:bodyPr>
          <a:lstStyle/>
          <a:p>
            <a:r>
              <a:rPr kumimoji="1" lang="en-US" altLang="ja-JP" sz="3200" dirty="0" smtClean="0"/>
              <a:t>V</a:t>
            </a:r>
            <a:endParaRPr kumimoji="1" lang="ja-JP" altLang="en-US" sz="3200" dirty="0"/>
          </a:p>
        </p:txBody>
      </p:sp>
    </p:spTree>
    <p:extLst>
      <p:ext uri="{BB962C8B-B14F-4D97-AF65-F5344CB8AC3E}">
        <p14:creationId xmlns:p14="http://schemas.microsoft.com/office/powerpoint/2010/main" val="33674088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7344" y="403366"/>
            <a:ext cx="10058400" cy="1609344"/>
          </a:xfrm>
        </p:spPr>
        <p:txBody>
          <a:bodyPr/>
          <a:lstStyle/>
          <a:p>
            <a:r>
              <a:rPr lang="ja-JP" altLang="en-US" dirty="0"/>
              <a:t>ハンドルをきった時の</a:t>
            </a:r>
            <a:r>
              <a:rPr lang="ja-JP" altLang="en-US" dirty="0" smtClean="0"/>
              <a:t>改善点②</a:t>
            </a:r>
            <a:endParaRPr kumimoji="1" lang="ja-JP" altLang="en-US"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11</a:t>
            </a:fld>
            <a:endParaRPr lang="en-US" dirty="0"/>
          </a:p>
        </p:txBody>
      </p:sp>
      <p:cxnSp>
        <p:nvCxnSpPr>
          <p:cNvPr id="7" name="直線コネクタ 6"/>
          <p:cNvCxnSpPr/>
          <p:nvPr/>
        </p:nvCxnSpPr>
        <p:spPr>
          <a:xfrm flipH="1">
            <a:off x="590801" y="3835730"/>
            <a:ext cx="2744189" cy="5153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49371" y="4351146"/>
            <a:ext cx="2903342" cy="122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flipV="1">
            <a:off x="2140230" y="4363468"/>
            <a:ext cx="3507" cy="2702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円弧 13"/>
          <p:cNvSpPr/>
          <p:nvPr/>
        </p:nvSpPr>
        <p:spPr>
          <a:xfrm>
            <a:off x="-1020708" y="2414261"/>
            <a:ext cx="3164445" cy="3898281"/>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正方形/長方形 27"/>
          <p:cNvSpPr/>
          <p:nvPr/>
        </p:nvSpPr>
        <p:spPr>
          <a:xfrm rot="20860297">
            <a:off x="1732046" y="3047858"/>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sp>
        <p:nvSpPr>
          <p:cNvPr id="32" name="テキスト ボックス 31"/>
          <p:cNvSpPr txBox="1"/>
          <p:nvPr/>
        </p:nvSpPr>
        <p:spPr>
          <a:xfrm>
            <a:off x="3334990" y="3337909"/>
            <a:ext cx="665018" cy="1384995"/>
          </a:xfrm>
          <a:prstGeom prst="rect">
            <a:avLst/>
          </a:prstGeom>
          <a:noFill/>
        </p:spPr>
        <p:txBody>
          <a:bodyPr wrap="square" rtlCol="0">
            <a:spAutoFit/>
          </a:bodyPr>
          <a:lstStyle/>
          <a:p>
            <a:r>
              <a:rPr kumimoji="1" lang="ja-JP" altLang="en-US" sz="2800" dirty="0" smtClean="0"/>
              <a:t>配</a:t>
            </a:r>
            <a:endParaRPr kumimoji="1" lang="en-US" altLang="ja-JP" sz="2800" dirty="0" smtClean="0"/>
          </a:p>
          <a:p>
            <a:r>
              <a:rPr kumimoji="1" lang="ja-JP" altLang="en-US" sz="2800" dirty="0" smtClean="0"/>
              <a:t>列</a:t>
            </a:r>
            <a:endParaRPr kumimoji="1" lang="en-US" altLang="ja-JP" sz="2800" dirty="0" smtClean="0"/>
          </a:p>
          <a:p>
            <a:r>
              <a:rPr kumimoji="1" lang="en-US" altLang="ja-JP" sz="2800" dirty="0" smtClean="0"/>
              <a:t>[</a:t>
            </a:r>
            <a:r>
              <a:rPr kumimoji="1" lang="en-US" altLang="ja-JP" sz="2800" dirty="0" err="1" smtClean="0"/>
              <a:t>i</a:t>
            </a:r>
            <a:r>
              <a:rPr kumimoji="1" lang="en-US" altLang="ja-JP" sz="2800" dirty="0" smtClean="0"/>
              <a:t>]</a:t>
            </a:r>
            <a:endParaRPr kumimoji="1" lang="ja-JP" altLang="en-US" sz="2800" dirty="0"/>
          </a:p>
        </p:txBody>
      </p:sp>
      <p:sp>
        <p:nvSpPr>
          <p:cNvPr id="35" name="正方形/長方形 34"/>
          <p:cNvSpPr/>
          <p:nvPr/>
        </p:nvSpPr>
        <p:spPr>
          <a:xfrm>
            <a:off x="4140159" y="4486839"/>
            <a:ext cx="1509076" cy="534389"/>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4314856" y="1890054"/>
            <a:ext cx="1104405" cy="523220"/>
          </a:xfrm>
          <a:prstGeom prst="rect">
            <a:avLst/>
          </a:prstGeom>
          <a:noFill/>
        </p:spPr>
        <p:txBody>
          <a:bodyPr wrap="square" rtlCol="0">
            <a:spAutoFit/>
          </a:bodyPr>
          <a:lstStyle/>
          <a:p>
            <a:r>
              <a:rPr kumimoji="1" lang="en-US" altLang="ja-JP" sz="2800" dirty="0" smtClean="0"/>
              <a:t>0</a:t>
            </a:r>
            <a:r>
              <a:rPr kumimoji="1" lang="ja-JP" altLang="en-US" sz="2800" dirty="0" smtClean="0"/>
              <a:t>秒</a:t>
            </a:r>
            <a:r>
              <a:rPr kumimoji="1" lang="ja-JP" altLang="en-US" sz="2800" dirty="0"/>
              <a:t>後</a:t>
            </a:r>
          </a:p>
        </p:txBody>
      </p:sp>
      <p:graphicFrame>
        <p:nvGraphicFramePr>
          <p:cNvPr id="38" name="表 37"/>
          <p:cNvGraphicFramePr>
            <a:graphicFrameLocks noGrp="1"/>
          </p:cNvGraphicFramePr>
          <p:nvPr>
            <p:extLst>
              <p:ext uri="{D42A27DB-BD31-4B8C-83A1-F6EECF244321}">
                <p14:modId xmlns:p14="http://schemas.microsoft.com/office/powerpoint/2010/main" val="2047433595"/>
              </p:ext>
            </p:extLst>
          </p:nvPr>
        </p:nvGraphicFramePr>
        <p:xfrm>
          <a:off x="6743701" y="2413437"/>
          <a:ext cx="1728354" cy="4039316"/>
        </p:xfrm>
        <a:graphic>
          <a:graphicData uri="http://schemas.openxmlformats.org/drawingml/2006/table">
            <a:tbl>
              <a:tblPr>
                <a:tableStyleId>{5C22544A-7EE6-4342-B048-85BDC9FD1C3A}</a:tableStyleId>
              </a:tblPr>
              <a:tblGrid>
                <a:gridCol w="864177"/>
                <a:gridCol w="864177"/>
              </a:tblGrid>
              <a:tr h="558212">
                <a:tc>
                  <a:txBody>
                    <a:bodyPr/>
                    <a:lstStyle/>
                    <a:p>
                      <a:pPr algn="r" fontAlgn="ctr"/>
                      <a:r>
                        <a:rPr lang="en-US" altLang="ja-JP" sz="2400" b="0" i="0" u="none" strike="noStrike" dirty="0" smtClean="0">
                          <a:solidFill>
                            <a:schemeClr val="dk1"/>
                          </a:solidFill>
                          <a:effectLst/>
                          <a:latin typeface="+mn-lt"/>
                          <a:ea typeface="+mn-ea"/>
                        </a:rPr>
                        <a:t>[1]</a:t>
                      </a:r>
                    </a:p>
                  </a:txBody>
                  <a:tcPr marL="9525" marR="9525" marT="9525" marB="0" anchor="ctr"/>
                </a:tc>
                <a:tc>
                  <a:txBody>
                    <a:bodyPr/>
                    <a:lstStyle/>
                    <a:p>
                      <a:pPr algn="r" fontAlgn="ctr"/>
                      <a:r>
                        <a:rPr lang="en-US" altLang="ja-JP" sz="2400" u="none" strike="noStrike" dirty="0" smtClean="0">
                          <a:effectLst/>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[2]</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rgbClr val="000000"/>
                          </a:solidFill>
                          <a:effectLst/>
                          <a:latin typeface="ＭＳ Ｐゴシック" panose="020B0600070205080204" pitchFamily="50" charset="-128"/>
                          <a:ea typeface="ＭＳ Ｐゴシック" panose="020B0600070205080204" pitchFamily="50" charset="-128"/>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[3]</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[4]</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[5]</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690044">
                <a:tc>
                  <a:txBody>
                    <a:bodyPr/>
                    <a:lstStyle/>
                    <a:p>
                      <a:pPr algn="r" fontAlgn="ctr"/>
                      <a:r>
                        <a:rPr lang="en-US" altLang="ja-JP" sz="2400" u="none" strike="noStrike" dirty="0" smtClean="0">
                          <a:effectLst/>
                        </a:rPr>
                        <a:t>[6]</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1</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bl>
          </a:graphicData>
        </a:graphic>
      </p:graphicFrame>
      <p:sp>
        <p:nvSpPr>
          <p:cNvPr id="40" name="テキスト ボックス 39"/>
          <p:cNvSpPr txBox="1"/>
          <p:nvPr/>
        </p:nvSpPr>
        <p:spPr>
          <a:xfrm>
            <a:off x="6189221" y="2566728"/>
            <a:ext cx="571499" cy="1384995"/>
          </a:xfrm>
          <a:prstGeom prst="rect">
            <a:avLst/>
          </a:prstGeom>
          <a:noFill/>
        </p:spPr>
        <p:txBody>
          <a:bodyPr wrap="square" rtlCol="0">
            <a:spAutoFit/>
          </a:bodyPr>
          <a:lstStyle/>
          <a:p>
            <a:r>
              <a:rPr kumimoji="1" lang="ja-JP" altLang="en-US" sz="2800" dirty="0" smtClean="0"/>
              <a:t>配</a:t>
            </a:r>
            <a:endParaRPr kumimoji="1" lang="en-US" altLang="ja-JP" sz="2800" dirty="0" smtClean="0"/>
          </a:p>
          <a:p>
            <a:r>
              <a:rPr kumimoji="1" lang="ja-JP" altLang="en-US" sz="2800" dirty="0" smtClean="0"/>
              <a:t>列</a:t>
            </a:r>
            <a:endParaRPr kumimoji="1" lang="en-US" altLang="ja-JP" sz="2800" dirty="0" smtClean="0"/>
          </a:p>
          <a:p>
            <a:r>
              <a:rPr kumimoji="1" lang="en-US" altLang="ja-JP" sz="2800" dirty="0" smtClean="0"/>
              <a:t>[</a:t>
            </a:r>
            <a:r>
              <a:rPr kumimoji="1" lang="en-US" altLang="ja-JP" sz="2800" dirty="0" err="1" smtClean="0"/>
              <a:t>i</a:t>
            </a:r>
            <a:r>
              <a:rPr kumimoji="1" lang="en-US" altLang="ja-JP" sz="2800" dirty="0" smtClean="0"/>
              <a:t>]</a:t>
            </a:r>
            <a:endParaRPr kumimoji="1" lang="ja-JP" altLang="en-US" sz="2800" dirty="0"/>
          </a:p>
        </p:txBody>
      </p:sp>
      <p:cxnSp>
        <p:nvCxnSpPr>
          <p:cNvPr id="41" name="直線コネクタ 40"/>
          <p:cNvCxnSpPr/>
          <p:nvPr/>
        </p:nvCxnSpPr>
        <p:spPr>
          <a:xfrm>
            <a:off x="11918373" y="2413436"/>
            <a:ext cx="0" cy="568755"/>
          </a:xfrm>
          <a:prstGeom prst="line">
            <a:avLst/>
          </a:prstGeom>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5885951" y="4731218"/>
            <a:ext cx="997527" cy="400110"/>
          </a:xfrm>
          <a:prstGeom prst="rect">
            <a:avLst/>
          </a:prstGeom>
          <a:noFill/>
        </p:spPr>
        <p:txBody>
          <a:bodyPr wrap="square" rtlCol="0">
            <a:spAutoFit/>
          </a:bodyPr>
          <a:lstStyle/>
          <a:p>
            <a:r>
              <a:rPr kumimoji="1" lang="ja-JP" altLang="en-US" sz="2000" dirty="0" smtClean="0"/>
              <a:t>カーブ</a:t>
            </a:r>
            <a:endParaRPr kumimoji="1" lang="ja-JP" altLang="en-US" sz="2000" dirty="0"/>
          </a:p>
        </p:txBody>
      </p:sp>
      <p:sp>
        <p:nvSpPr>
          <p:cNvPr id="58" name="テキスト ボックス 57"/>
          <p:cNvSpPr txBox="1"/>
          <p:nvPr/>
        </p:nvSpPr>
        <p:spPr>
          <a:xfrm>
            <a:off x="2440088" y="3951723"/>
            <a:ext cx="835641"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graphicFrame>
        <p:nvGraphicFramePr>
          <p:cNvPr id="63" name="コンテンツ プレースホルダー 33"/>
          <p:cNvGraphicFramePr>
            <a:graphicFrameLocks noGrp="1"/>
          </p:cNvGraphicFramePr>
          <p:nvPr>
            <p:ph idx="1"/>
            <p:extLst>
              <p:ext uri="{D42A27DB-BD31-4B8C-83A1-F6EECF244321}">
                <p14:modId xmlns:p14="http://schemas.microsoft.com/office/powerpoint/2010/main" val="955686758"/>
              </p:ext>
            </p:extLst>
          </p:nvPr>
        </p:nvGraphicFramePr>
        <p:xfrm>
          <a:off x="4157592" y="2371917"/>
          <a:ext cx="1518927" cy="4243759"/>
        </p:xfrm>
        <a:graphic>
          <a:graphicData uri="http://schemas.openxmlformats.org/drawingml/2006/table">
            <a:tbl>
              <a:tblPr firstRow="1" bandRow="1">
                <a:tableStyleId>{5940675A-B579-460E-94D1-54222C63F5DA}</a:tableStyleId>
              </a:tblPr>
              <a:tblGrid>
                <a:gridCol w="642384"/>
                <a:gridCol w="876543"/>
              </a:tblGrid>
              <a:tr h="521784">
                <a:tc>
                  <a:txBody>
                    <a:bodyPr/>
                    <a:lstStyle/>
                    <a:p>
                      <a:r>
                        <a:rPr kumimoji="1" lang="en-US" altLang="ja-JP" sz="2400" dirty="0" smtClean="0"/>
                        <a:t>[1]</a:t>
                      </a:r>
                      <a:endParaRPr kumimoji="1" lang="ja-JP" altLang="en-US" sz="2400" dirty="0"/>
                    </a:p>
                  </a:txBody>
                  <a:tcPr/>
                </a:tc>
                <a:tc>
                  <a:txBody>
                    <a:bodyPr/>
                    <a:lstStyle/>
                    <a:p>
                      <a:r>
                        <a:rPr kumimoji="1" lang="en-US" altLang="ja-JP" sz="2400" dirty="0" smtClean="0"/>
                        <a:t>10°</a:t>
                      </a:r>
                      <a:endParaRPr kumimoji="1" lang="ja-JP" altLang="en-US" sz="2400" dirty="0"/>
                    </a:p>
                  </a:txBody>
                  <a:tcPr/>
                </a:tc>
              </a:tr>
              <a:tr h="532715">
                <a:tc>
                  <a:txBody>
                    <a:bodyPr/>
                    <a:lstStyle/>
                    <a:p>
                      <a:r>
                        <a:rPr kumimoji="1" lang="en-US" altLang="ja-JP" sz="2400" dirty="0" smtClean="0"/>
                        <a:t>[2]</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[3]</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[4]</a:t>
                      </a:r>
                      <a:endParaRPr kumimoji="1" lang="ja-JP" altLang="en-US" sz="2400" dirty="0"/>
                    </a:p>
                  </a:txBody>
                  <a:tcPr/>
                </a:tc>
                <a:tc>
                  <a:txBody>
                    <a:bodyPr/>
                    <a:lstStyle/>
                    <a:p>
                      <a:r>
                        <a:rPr kumimoji="1" lang="en-US" altLang="ja-JP" sz="2400" dirty="0" smtClean="0"/>
                        <a:t>0</a:t>
                      </a:r>
                      <a:endParaRPr kumimoji="1" lang="ja-JP" altLang="en-US" sz="2400" dirty="0"/>
                    </a:p>
                  </a:txBody>
                  <a:tcPr/>
                </a:tc>
              </a:tr>
              <a:tr h="525685">
                <a:tc>
                  <a:txBody>
                    <a:bodyPr/>
                    <a:lstStyle/>
                    <a:p>
                      <a:r>
                        <a:rPr kumimoji="1" lang="en-US" altLang="ja-JP" sz="2400" dirty="0" smtClean="0"/>
                        <a:t>[5]</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[6]</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[7]</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[8]</a:t>
                      </a:r>
                      <a:endParaRPr kumimoji="1" lang="ja-JP" altLang="en-US" sz="2400" dirty="0"/>
                    </a:p>
                  </a:txBody>
                  <a:tcPr/>
                </a:tc>
                <a:tc>
                  <a:txBody>
                    <a:bodyPr/>
                    <a:lstStyle/>
                    <a:p>
                      <a:r>
                        <a:rPr kumimoji="1" lang="en-US" altLang="ja-JP" sz="2400" dirty="0" smtClean="0"/>
                        <a:t>0</a:t>
                      </a:r>
                      <a:endParaRPr kumimoji="1" lang="ja-JP" altLang="en-US" sz="2400" dirty="0"/>
                    </a:p>
                  </a:txBody>
                  <a:tcPr/>
                </a:tc>
              </a:tr>
            </a:tbl>
          </a:graphicData>
        </a:graphic>
      </p:graphicFrame>
      <p:sp>
        <p:nvSpPr>
          <p:cNvPr id="64" name="正方形/長方形 63"/>
          <p:cNvSpPr/>
          <p:nvPr/>
        </p:nvSpPr>
        <p:spPr>
          <a:xfrm>
            <a:off x="4127475" y="2371917"/>
            <a:ext cx="1515521" cy="53978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5" name="正方形/長方形 64"/>
          <p:cNvSpPr/>
          <p:nvPr/>
        </p:nvSpPr>
        <p:spPr>
          <a:xfrm>
            <a:off x="6760720" y="4623885"/>
            <a:ext cx="1711335" cy="60125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0" name="正方形/長方形 19"/>
          <p:cNvSpPr/>
          <p:nvPr/>
        </p:nvSpPr>
        <p:spPr>
          <a:xfrm>
            <a:off x="1902667" y="5805249"/>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実車</a:t>
            </a:r>
            <a:endParaRPr kumimoji="1" lang="ja-JP" altLang="en-US" sz="2400" dirty="0"/>
          </a:p>
        </p:txBody>
      </p:sp>
    </p:spTree>
    <p:extLst>
      <p:ext uri="{BB962C8B-B14F-4D97-AF65-F5344CB8AC3E}">
        <p14:creationId xmlns:p14="http://schemas.microsoft.com/office/powerpoint/2010/main" val="273257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4"/>
                                        </p:tgtEl>
                                      </p:cBhvr>
                                    </p:animEffect>
                                    <p:set>
                                      <p:cBhvr>
                                        <p:cTn id="7" dur="1" fill="hold">
                                          <p:stCondLst>
                                            <p:cond delay="499"/>
                                          </p:stCondLst>
                                        </p:cTn>
                                        <p:tgtEl>
                                          <p:spTgt spid="6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4" grpId="0"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円弧 28"/>
          <p:cNvSpPr/>
          <p:nvPr/>
        </p:nvSpPr>
        <p:spPr>
          <a:xfrm>
            <a:off x="-944457" y="2363479"/>
            <a:ext cx="3074280" cy="399991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p:cNvSpPr>
            <a:spLocks noGrp="1"/>
          </p:cNvSpPr>
          <p:nvPr>
            <p:ph type="title"/>
          </p:nvPr>
        </p:nvSpPr>
        <p:spPr>
          <a:xfrm>
            <a:off x="927344" y="403366"/>
            <a:ext cx="10058400" cy="1609344"/>
          </a:xfrm>
        </p:spPr>
        <p:txBody>
          <a:bodyPr/>
          <a:lstStyle/>
          <a:p>
            <a:r>
              <a:rPr lang="ja-JP" altLang="en-US" dirty="0"/>
              <a:t>ハンドルをきった時の</a:t>
            </a:r>
            <a:r>
              <a:rPr lang="ja-JP" altLang="en-US" dirty="0" smtClean="0"/>
              <a:t>改善点②</a:t>
            </a:r>
            <a:endParaRPr kumimoji="1" lang="ja-JP" altLang="en-US" dirty="0"/>
          </a:p>
        </p:txBody>
      </p:sp>
      <p:graphicFrame>
        <p:nvGraphicFramePr>
          <p:cNvPr id="34" name="コンテンツ プレースホルダー 33"/>
          <p:cNvGraphicFramePr>
            <a:graphicFrameLocks noGrp="1"/>
          </p:cNvGraphicFramePr>
          <p:nvPr>
            <p:ph idx="1"/>
            <p:extLst>
              <p:ext uri="{D42A27DB-BD31-4B8C-83A1-F6EECF244321}">
                <p14:modId xmlns:p14="http://schemas.microsoft.com/office/powerpoint/2010/main" val="3394981573"/>
              </p:ext>
            </p:extLst>
          </p:nvPr>
        </p:nvGraphicFramePr>
        <p:xfrm>
          <a:off x="4240605" y="2413436"/>
          <a:ext cx="1518927" cy="4250789"/>
        </p:xfrm>
        <a:graphic>
          <a:graphicData uri="http://schemas.openxmlformats.org/drawingml/2006/table">
            <a:tbl>
              <a:tblPr firstRow="1" bandRow="1">
                <a:tableStyleId>{5940675A-B579-460E-94D1-54222C63F5DA}</a:tableStyleId>
              </a:tblPr>
              <a:tblGrid>
                <a:gridCol w="642384"/>
                <a:gridCol w="876543"/>
              </a:tblGrid>
              <a:tr h="521784">
                <a:tc>
                  <a:txBody>
                    <a:bodyPr/>
                    <a:lstStyle/>
                    <a:p>
                      <a:r>
                        <a:rPr kumimoji="1" lang="en-US" altLang="ja-JP" sz="2400" dirty="0" smtClean="0"/>
                        <a:t>[1]</a:t>
                      </a:r>
                      <a:endParaRPr kumimoji="1" lang="ja-JP" altLang="en-US" sz="2400" dirty="0"/>
                    </a:p>
                  </a:txBody>
                  <a:tcPr/>
                </a:tc>
                <a:tc>
                  <a:txBody>
                    <a:bodyPr/>
                    <a:lstStyle/>
                    <a:p>
                      <a:r>
                        <a:rPr kumimoji="1" lang="en-US" altLang="ja-JP" sz="2400" dirty="0" smtClean="0"/>
                        <a:t>20°</a:t>
                      </a:r>
                      <a:endParaRPr kumimoji="1" lang="ja-JP" altLang="en-US" sz="2400" dirty="0"/>
                    </a:p>
                  </a:txBody>
                  <a:tcPr/>
                </a:tc>
              </a:tr>
              <a:tr h="532715">
                <a:tc>
                  <a:txBody>
                    <a:bodyPr/>
                    <a:lstStyle/>
                    <a:p>
                      <a:r>
                        <a:rPr kumimoji="1" lang="en-US" altLang="ja-JP" sz="2400" dirty="0" smtClean="0"/>
                        <a:t>[2]</a:t>
                      </a:r>
                      <a:endParaRPr kumimoji="1" lang="ja-JP" altLang="en-US" sz="2400" dirty="0"/>
                    </a:p>
                  </a:txBody>
                  <a:tcPr/>
                </a:tc>
                <a:tc>
                  <a:txBody>
                    <a:bodyPr/>
                    <a:lstStyle/>
                    <a:p>
                      <a:r>
                        <a:rPr kumimoji="1" lang="en-US" altLang="ja-JP" sz="2400" dirty="0" smtClean="0"/>
                        <a:t>10°</a:t>
                      </a:r>
                      <a:endParaRPr kumimoji="1" lang="ja-JP" altLang="en-US" sz="2400" dirty="0"/>
                    </a:p>
                  </a:txBody>
                  <a:tcPr/>
                </a:tc>
              </a:tr>
              <a:tr h="532715">
                <a:tc>
                  <a:txBody>
                    <a:bodyPr/>
                    <a:lstStyle/>
                    <a:p>
                      <a:r>
                        <a:rPr kumimoji="1" lang="en-US" altLang="ja-JP" sz="2400" dirty="0" smtClean="0"/>
                        <a:t>[3]</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[4]</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[5]</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[6]</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[7]</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[8]</a:t>
                      </a:r>
                      <a:endParaRPr kumimoji="1" lang="ja-JP" altLang="en-US" sz="2400" dirty="0"/>
                    </a:p>
                  </a:txBody>
                  <a:tcPr/>
                </a:tc>
                <a:tc>
                  <a:txBody>
                    <a:bodyPr/>
                    <a:lstStyle/>
                    <a:p>
                      <a:r>
                        <a:rPr kumimoji="1" lang="en-US" altLang="ja-JP" sz="2400" dirty="0" smtClean="0"/>
                        <a:t>0</a:t>
                      </a:r>
                      <a:endParaRPr kumimoji="1" lang="ja-JP" altLang="en-US" sz="2400" dirty="0"/>
                    </a:p>
                  </a:txBody>
                  <a:tcPr/>
                </a:tc>
              </a:tr>
            </a:tbl>
          </a:graphicData>
        </a:graphic>
      </p:graphicFrame>
      <p:sp>
        <p:nvSpPr>
          <p:cNvPr id="4" name="スライド番号プレースホルダー 3"/>
          <p:cNvSpPr>
            <a:spLocks noGrp="1"/>
          </p:cNvSpPr>
          <p:nvPr>
            <p:ph type="sldNum" sz="quarter" idx="12"/>
          </p:nvPr>
        </p:nvSpPr>
        <p:spPr/>
        <p:txBody>
          <a:bodyPr/>
          <a:lstStyle/>
          <a:p>
            <a:fld id="{4FAB73BC-B049-4115-A692-8D63A059BFB8}" type="slidenum">
              <a:rPr lang="en-US" smtClean="0"/>
              <a:t>12</a:t>
            </a:fld>
            <a:endParaRPr lang="en-US" dirty="0"/>
          </a:p>
        </p:txBody>
      </p:sp>
      <p:cxnSp>
        <p:nvCxnSpPr>
          <p:cNvPr id="8" name="直線コネクタ 7"/>
          <p:cNvCxnSpPr/>
          <p:nvPr/>
        </p:nvCxnSpPr>
        <p:spPr>
          <a:xfrm flipH="1">
            <a:off x="590801" y="3420094"/>
            <a:ext cx="2779639" cy="9310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49371" y="4351146"/>
            <a:ext cx="2903342" cy="122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126975" y="4363468"/>
            <a:ext cx="13255" cy="25434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3496859" y="3306518"/>
            <a:ext cx="665018" cy="1384995"/>
          </a:xfrm>
          <a:prstGeom prst="rect">
            <a:avLst/>
          </a:prstGeom>
          <a:noFill/>
        </p:spPr>
        <p:txBody>
          <a:bodyPr wrap="square" rtlCol="0">
            <a:spAutoFit/>
          </a:bodyPr>
          <a:lstStyle/>
          <a:p>
            <a:r>
              <a:rPr kumimoji="1" lang="ja-JP" altLang="en-US" sz="2800" dirty="0" smtClean="0"/>
              <a:t>配</a:t>
            </a:r>
            <a:endParaRPr kumimoji="1" lang="en-US" altLang="ja-JP" sz="2800" dirty="0" smtClean="0"/>
          </a:p>
          <a:p>
            <a:r>
              <a:rPr kumimoji="1" lang="ja-JP" altLang="en-US" sz="2800" dirty="0" smtClean="0"/>
              <a:t>列</a:t>
            </a:r>
            <a:endParaRPr kumimoji="1" lang="en-US" altLang="ja-JP" sz="2800" dirty="0" smtClean="0"/>
          </a:p>
          <a:p>
            <a:r>
              <a:rPr kumimoji="1" lang="en-US" altLang="ja-JP" sz="2800" dirty="0" smtClean="0"/>
              <a:t>[</a:t>
            </a:r>
            <a:r>
              <a:rPr kumimoji="1" lang="en-US" altLang="ja-JP" sz="2800" dirty="0" err="1" smtClean="0"/>
              <a:t>i</a:t>
            </a:r>
            <a:r>
              <a:rPr kumimoji="1" lang="en-US" altLang="ja-JP" sz="2800" dirty="0" smtClean="0"/>
              <a:t>]</a:t>
            </a:r>
            <a:endParaRPr kumimoji="1" lang="ja-JP" altLang="en-US" sz="2800" dirty="0"/>
          </a:p>
        </p:txBody>
      </p:sp>
      <p:sp>
        <p:nvSpPr>
          <p:cNvPr id="35" name="正方形/長方形 34"/>
          <p:cNvSpPr/>
          <p:nvPr/>
        </p:nvSpPr>
        <p:spPr>
          <a:xfrm>
            <a:off x="4255857" y="4500482"/>
            <a:ext cx="1503674" cy="534389"/>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4455491" y="1840259"/>
            <a:ext cx="1104405" cy="523220"/>
          </a:xfrm>
          <a:prstGeom prst="rect">
            <a:avLst/>
          </a:prstGeom>
          <a:noFill/>
        </p:spPr>
        <p:txBody>
          <a:bodyPr wrap="square" rtlCol="0">
            <a:spAutoFit/>
          </a:bodyPr>
          <a:lstStyle/>
          <a:p>
            <a:r>
              <a:rPr kumimoji="1" lang="en-US" altLang="ja-JP" sz="2800" dirty="0" smtClean="0"/>
              <a:t>1</a:t>
            </a:r>
            <a:r>
              <a:rPr kumimoji="1" lang="ja-JP" altLang="en-US" sz="2800" dirty="0" smtClean="0"/>
              <a:t>秒後</a:t>
            </a:r>
            <a:endParaRPr kumimoji="1" lang="ja-JP" altLang="en-US" sz="2800" dirty="0"/>
          </a:p>
        </p:txBody>
      </p:sp>
      <p:sp>
        <p:nvSpPr>
          <p:cNvPr id="28" name="正方形/長方形 27"/>
          <p:cNvSpPr/>
          <p:nvPr/>
        </p:nvSpPr>
        <p:spPr>
          <a:xfrm rot="20472613">
            <a:off x="1649343" y="2827520"/>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graphicFrame>
        <p:nvGraphicFramePr>
          <p:cNvPr id="38" name="表 37"/>
          <p:cNvGraphicFramePr>
            <a:graphicFrameLocks noGrp="1"/>
          </p:cNvGraphicFramePr>
          <p:nvPr>
            <p:extLst>
              <p:ext uri="{D42A27DB-BD31-4B8C-83A1-F6EECF244321}">
                <p14:modId xmlns:p14="http://schemas.microsoft.com/office/powerpoint/2010/main" val="2523186154"/>
              </p:ext>
            </p:extLst>
          </p:nvPr>
        </p:nvGraphicFramePr>
        <p:xfrm>
          <a:off x="6743701" y="2413437"/>
          <a:ext cx="2592531" cy="4039316"/>
        </p:xfrm>
        <a:graphic>
          <a:graphicData uri="http://schemas.openxmlformats.org/drawingml/2006/table">
            <a:tbl>
              <a:tblPr>
                <a:tableStyleId>{5C22544A-7EE6-4342-B048-85BDC9FD1C3A}</a:tableStyleId>
              </a:tblPr>
              <a:tblGrid>
                <a:gridCol w="864177"/>
                <a:gridCol w="864177"/>
                <a:gridCol w="864177"/>
              </a:tblGrid>
              <a:tr h="558212">
                <a:tc>
                  <a:txBody>
                    <a:bodyPr/>
                    <a:lstStyle/>
                    <a:p>
                      <a:pPr algn="r" fontAlgn="ctr"/>
                      <a:r>
                        <a:rPr lang="en-US" altLang="ja-JP" sz="2400" b="0" i="0" u="none" strike="noStrike" dirty="0" smtClean="0">
                          <a:solidFill>
                            <a:schemeClr val="dk1"/>
                          </a:solidFill>
                          <a:effectLst/>
                          <a:latin typeface="+mn-lt"/>
                          <a:ea typeface="+mn-ea"/>
                        </a:rPr>
                        <a:t>[1]</a:t>
                      </a: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[2]</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[3]</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[4]</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[5]</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690044">
                <a:tc>
                  <a:txBody>
                    <a:bodyPr/>
                    <a:lstStyle/>
                    <a:p>
                      <a:pPr algn="r" fontAlgn="ctr"/>
                      <a:r>
                        <a:rPr lang="en-US" altLang="ja-JP" sz="2400" u="none" strike="noStrike" dirty="0" smtClean="0">
                          <a:effectLst/>
                        </a:rPr>
                        <a:t>[6]</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b="0" i="0" u="none" strike="noStrike" dirty="0" smtClean="0">
                          <a:solidFill>
                            <a:schemeClr val="dk1"/>
                          </a:solidFill>
                          <a:effectLst/>
                          <a:latin typeface="+mn-lt"/>
                          <a:ea typeface="+mn-ea"/>
                        </a:rPr>
                        <a:t>0</a:t>
                      </a:r>
                      <a:r>
                        <a:rPr lang="ja-JP" altLang="en-US" sz="2000" b="0" i="0" u="none" strike="noStrike" dirty="0" smtClean="0">
                          <a:solidFill>
                            <a:schemeClr val="dk1"/>
                          </a:solidFill>
                          <a:effectLst/>
                          <a:latin typeface="+mn-lt"/>
                          <a:ea typeface="+mn-ea"/>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1</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bl>
          </a:graphicData>
        </a:graphic>
      </p:graphicFrame>
      <p:sp>
        <p:nvSpPr>
          <p:cNvPr id="40" name="テキスト ボックス 39"/>
          <p:cNvSpPr txBox="1"/>
          <p:nvPr/>
        </p:nvSpPr>
        <p:spPr>
          <a:xfrm>
            <a:off x="6172202" y="3193883"/>
            <a:ext cx="571499" cy="1384995"/>
          </a:xfrm>
          <a:prstGeom prst="rect">
            <a:avLst/>
          </a:prstGeom>
          <a:noFill/>
        </p:spPr>
        <p:txBody>
          <a:bodyPr wrap="square" rtlCol="0">
            <a:spAutoFit/>
          </a:bodyPr>
          <a:lstStyle/>
          <a:p>
            <a:r>
              <a:rPr kumimoji="1" lang="ja-JP" altLang="en-US" sz="2800" dirty="0" smtClean="0"/>
              <a:t>配</a:t>
            </a:r>
            <a:endParaRPr kumimoji="1" lang="en-US" altLang="ja-JP" sz="2800" dirty="0" smtClean="0"/>
          </a:p>
          <a:p>
            <a:r>
              <a:rPr kumimoji="1" lang="ja-JP" altLang="en-US" sz="2800" dirty="0" smtClean="0"/>
              <a:t>列</a:t>
            </a:r>
            <a:endParaRPr kumimoji="1" lang="en-US" altLang="ja-JP" sz="2800" dirty="0" smtClean="0"/>
          </a:p>
          <a:p>
            <a:r>
              <a:rPr kumimoji="1" lang="en-US" altLang="ja-JP" sz="2800" dirty="0" smtClean="0"/>
              <a:t>[</a:t>
            </a:r>
            <a:r>
              <a:rPr kumimoji="1" lang="en-US" altLang="ja-JP" sz="2800" dirty="0" err="1" smtClean="0"/>
              <a:t>i</a:t>
            </a:r>
            <a:r>
              <a:rPr kumimoji="1" lang="en-US" altLang="ja-JP" sz="2800" dirty="0" smtClean="0"/>
              <a:t>]</a:t>
            </a:r>
            <a:endParaRPr kumimoji="1" lang="ja-JP" altLang="en-US" sz="2800" dirty="0"/>
          </a:p>
        </p:txBody>
      </p:sp>
      <p:cxnSp>
        <p:nvCxnSpPr>
          <p:cNvPr id="41" name="直線コネクタ 40"/>
          <p:cNvCxnSpPr/>
          <p:nvPr/>
        </p:nvCxnSpPr>
        <p:spPr>
          <a:xfrm>
            <a:off x="11918373" y="2413436"/>
            <a:ext cx="0" cy="568755"/>
          </a:xfrm>
          <a:prstGeom prst="line">
            <a:avLst/>
          </a:prstGeom>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5885951" y="4731218"/>
            <a:ext cx="997527" cy="400110"/>
          </a:xfrm>
          <a:prstGeom prst="rect">
            <a:avLst/>
          </a:prstGeom>
          <a:noFill/>
        </p:spPr>
        <p:txBody>
          <a:bodyPr wrap="square" rtlCol="0">
            <a:spAutoFit/>
          </a:bodyPr>
          <a:lstStyle/>
          <a:p>
            <a:r>
              <a:rPr kumimoji="1" lang="ja-JP" altLang="en-US" sz="2000" dirty="0" smtClean="0"/>
              <a:t>カーブ</a:t>
            </a:r>
            <a:endParaRPr kumimoji="1" lang="ja-JP" altLang="en-US" sz="2000" dirty="0"/>
          </a:p>
        </p:txBody>
      </p:sp>
      <p:cxnSp>
        <p:nvCxnSpPr>
          <p:cNvPr id="30" name="直線コネクタ 29"/>
          <p:cNvCxnSpPr/>
          <p:nvPr/>
        </p:nvCxnSpPr>
        <p:spPr>
          <a:xfrm flipH="1">
            <a:off x="542205" y="3899786"/>
            <a:ext cx="3085590" cy="46368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2661940" y="3981754"/>
            <a:ext cx="1101731"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
        <p:nvSpPr>
          <p:cNvPr id="31" name="テキスト ボックス 30"/>
          <p:cNvSpPr txBox="1"/>
          <p:nvPr/>
        </p:nvSpPr>
        <p:spPr>
          <a:xfrm>
            <a:off x="2582106" y="3558856"/>
            <a:ext cx="984473"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
        <p:nvSpPr>
          <p:cNvPr id="33" name="正方形/長方形 32"/>
          <p:cNvSpPr/>
          <p:nvPr/>
        </p:nvSpPr>
        <p:spPr>
          <a:xfrm>
            <a:off x="6760720" y="4623885"/>
            <a:ext cx="2575512" cy="60125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1" name="正方形/長方形 20"/>
          <p:cNvSpPr/>
          <p:nvPr/>
        </p:nvSpPr>
        <p:spPr>
          <a:xfrm>
            <a:off x="1878348" y="5473105"/>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実車</a:t>
            </a:r>
            <a:endParaRPr kumimoji="1" lang="ja-JP" altLang="en-US" sz="2400" dirty="0"/>
          </a:p>
        </p:txBody>
      </p:sp>
    </p:spTree>
    <p:extLst>
      <p:ext uri="{BB962C8B-B14F-4D97-AF65-F5344CB8AC3E}">
        <p14:creationId xmlns:p14="http://schemas.microsoft.com/office/powerpoint/2010/main" val="25006677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円弧 28"/>
          <p:cNvSpPr/>
          <p:nvPr/>
        </p:nvSpPr>
        <p:spPr>
          <a:xfrm>
            <a:off x="-944457" y="2363479"/>
            <a:ext cx="3074280" cy="399991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p:cNvSpPr>
            <a:spLocks noGrp="1"/>
          </p:cNvSpPr>
          <p:nvPr>
            <p:ph type="title"/>
          </p:nvPr>
        </p:nvSpPr>
        <p:spPr>
          <a:xfrm>
            <a:off x="927344" y="403366"/>
            <a:ext cx="10058400" cy="1609344"/>
          </a:xfrm>
        </p:spPr>
        <p:txBody>
          <a:bodyPr/>
          <a:lstStyle/>
          <a:p>
            <a:r>
              <a:rPr lang="ja-JP" altLang="en-US" dirty="0"/>
              <a:t>ハンドルをきった時の</a:t>
            </a:r>
            <a:r>
              <a:rPr lang="ja-JP" altLang="en-US" dirty="0" smtClean="0"/>
              <a:t>改善点②</a:t>
            </a:r>
            <a:endParaRPr kumimoji="1" lang="ja-JP" altLang="en-US" dirty="0"/>
          </a:p>
        </p:txBody>
      </p:sp>
      <p:graphicFrame>
        <p:nvGraphicFramePr>
          <p:cNvPr id="34" name="コンテンツ プレースホルダー 33"/>
          <p:cNvGraphicFramePr>
            <a:graphicFrameLocks noGrp="1"/>
          </p:cNvGraphicFramePr>
          <p:nvPr>
            <p:ph idx="1"/>
            <p:extLst>
              <p:ext uri="{D42A27DB-BD31-4B8C-83A1-F6EECF244321}">
                <p14:modId xmlns:p14="http://schemas.microsoft.com/office/powerpoint/2010/main" val="2792596024"/>
              </p:ext>
            </p:extLst>
          </p:nvPr>
        </p:nvGraphicFramePr>
        <p:xfrm>
          <a:off x="4224400" y="2413111"/>
          <a:ext cx="1518927" cy="4254123"/>
        </p:xfrm>
        <a:graphic>
          <a:graphicData uri="http://schemas.openxmlformats.org/drawingml/2006/table">
            <a:tbl>
              <a:tblPr firstRow="1" bandRow="1">
                <a:tableStyleId>{5940675A-B579-460E-94D1-54222C63F5DA}</a:tableStyleId>
              </a:tblPr>
              <a:tblGrid>
                <a:gridCol w="642384"/>
                <a:gridCol w="876543"/>
              </a:tblGrid>
              <a:tr h="521784">
                <a:tc>
                  <a:txBody>
                    <a:bodyPr/>
                    <a:lstStyle/>
                    <a:p>
                      <a:r>
                        <a:rPr kumimoji="1" lang="en-US" altLang="ja-JP" sz="2400" dirty="0" smtClean="0"/>
                        <a:t>[1]</a:t>
                      </a:r>
                      <a:endParaRPr kumimoji="1" lang="ja-JP" altLang="en-US" sz="2400" dirty="0"/>
                    </a:p>
                  </a:txBody>
                  <a:tcPr/>
                </a:tc>
                <a:tc>
                  <a:txBody>
                    <a:bodyPr/>
                    <a:lstStyle/>
                    <a:p>
                      <a:r>
                        <a:rPr kumimoji="1" lang="en-US" altLang="ja-JP" sz="2400" dirty="0" smtClean="0"/>
                        <a:t>30°</a:t>
                      </a:r>
                      <a:endParaRPr kumimoji="1" lang="ja-JP" altLang="en-US" sz="2400" dirty="0"/>
                    </a:p>
                  </a:txBody>
                  <a:tcPr/>
                </a:tc>
              </a:tr>
              <a:tr h="532715">
                <a:tc>
                  <a:txBody>
                    <a:bodyPr/>
                    <a:lstStyle/>
                    <a:p>
                      <a:r>
                        <a:rPr kumimoji="1" lang="en-US" altLang="ja-JP" sz="2400" dirty="0" smtClean="0"/>
                        <a:t>[2]</a:t>
                      </a:r>
                      <a:endParaRPr kumimoji="1" lang="ja-JP" altLang="en-US" sz="2400" dirty="0"/>
                    </a:p>
                  </a:txBody>
                  <a:tcPr/>
                </a:tc>
                <a:tc>
                  <a:txBody>
                    <a:bodyPr/>
                    <a:lstStyle/>
                    <a:p>
                      <a:r>
                        <a:rPr kumimoji="1" lang="en-US" altLang="ja-JP" sz="2400" dirty="0" smtClean="0"/>
                        <a:t>20°</a:t>
                      </a:r>
                      <a:endParaRPr kumimoji="1" lang="ja-JP" altLang="en-US" sz="2400" dirty="0"/>
                    </a:p>
                  </a:txBody>
                  <a:tcPr/>
                </a:tc>
              </a:tr>
              <a:tr h="532715">
                <a:tc>
                  <a:txBody>
                    <a:bodyPr/>
                    <a:lstStyle/>
                    <a:p>
                      <a:r>
                        <a:rPr kumimoji="1" lang="en-US" altLang="ja-JP" sz="2400" dirty="0" smtClean="0"/>
                        <a:t>[3]</a:t>
                      </a:r>
                      <a:endParaRPr kumimoji="1" lang="ja-JP" altLang="en-US" sz="2400" dirty="0"/>
                    </a:p>
                  </a:txBody>
                  <a:tcPr/>
                </a:tc>
                <a:tc>
                  <a:txBody>
                    <a:bodyPr/>
                    <a:lstStyle/>
                    <a:p>
                      <a:r>
                        <a:rPr kumimoji="1" lang="en-US" altLang="ja-JP" sz="2400" dirty="0" smtClean="0"/>
                        <a:t>10°</a:t>
                      </a:r>
                      <a:endParaRPr kumimoji="1" lang="ja-JP" altLang="en-US" sz="2400" dirty="0"/>
                    </a:p>
                  </a:txBody>
                  <a:tcPr/>
                </a:tc>
              </a:tr>
              <a:tr h="536049">
                <a:tc>
                  <a:txBody>
                    <a:bodyPr/>
                    <a:lstStyle/>
                    <a:p>
                      <a:r>
                        <a:rPr kumimoji="1" lang="en-US" altLang="ja-JP" sz="2400" dirty="0" smtClean="0"/>
                        <a:t>[4]</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[5]</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[6]</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[7]</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[8]</a:t>
                      </a:r>
                      <a:endParaRPr kumimoji="1" lang="ja-JP" altLang="en-US" sz="2400" dirty="0"/>
                    </a:p>
                  </a:txBody>
                  <a:tcPr/>
                </a:tc>
                <a:tc>
                  <a:txBody>
                    <a:bodyPr/>
                    <a:lstStyle/>
                    <a:p>
                      <a:r>
                        <a:rPr kumimoji="1" lang="en-US" altLang="ja-JP" sz="2400" dirty="0" smtClean="0"/>
                        <a:t>0</a:t>
                      </a:r>
                      <a:endParaRPr kumimoji="1" lang="ja-JP" altLang="en-US" sz="2400" dirty="0"/>
                    </a:p>
                  </a:txBody>
                  <a:tcPr/>
                </a:tc>
              </a:tr>
            </a:tbl>
          </a:graphicData>
        </a:graphic>
      </p:graphicFrame>
      <p:sp>
        <p:nvSpPr>
          <p:cNvPr id="4" name="スライド番号プレースホルダー 3"/>
          <p:cNvSpPr>
            <a:spLocks noGrp="1"/>
          </p:cNvSpPr>
          <p:nvPr>
            <p:ph type="sldNum" sz="quarter" idx="12"/>
          </p:nvPr>
        </p:nvSpPr>
        <p:spPr/>
        <p:txBody>
          <a:bodyPr/>
          <a:lstStyle/>
          <a:p>
            <a:fld id="{4FAB73BC-B049-4115-A692-8D63A059BFB8}" type="slidenum">
              <a:rPr lang="en-US" smtClean="0"/>
              <a:t>13</a:t>
            </a:fld>
            <a:endParaRPr lang="en-US" dirty="0"/>
          </a:p>
        </p:txBody>
      </p:sp>
      <p:cxnSp>
        <p:nvCxnSpPr>
          <p:cNvPr id="8" name="直線コネクタ 7"/>
          <p:cNvCxnSpPr/>
          <p:nvPr/>
        </p:nvCxnSpPr>
        <p:spPr>
          <a:xfrm flipH="1">
            <a:off x="590801" y="3420094"/>
            <a:ext cx="2779639" cy="9310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49371" y="4351146"/>
            <a:ext cx="2903342" cy="122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endCxn id="29" idx="2"/>
          </p:cNvCxnSpPr>
          <p:nvPr/>
        </p:nvCxnSpPr>
        <p:spPr>
          <a:xfrm flipV="1">
            <a:off x="2129823" y="4363435"/>
            <a:ext cx="0" cy="24945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rot="19815799">
            <a:off x="1540996" y="2601025"/>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sp>
        <p:nvSpPr>
          <p:cNvPr id="32" name="テキスト ボックス 31"/>
          <p:cNvSpPr txBox="1"/>
          <p:nvPr/>
        </p:nvSpPr>
        <p:spPr>
          <a:xfrm>
            <a:off x="3496859" y="3306518"/>
            <a:ext cx="665018" cy="1384995"/>
          </a:xfrm>
          <a:prstGeom prst="rect">
            <a:avLst/>
          </a:prstGeom>
          <a:noFill/>
        </p:spPr>
        <p:txBody>
          <a:bodyPr wrap="square" rtlCol="0">
            <a:spAutoFit/>
          </a:bodyPr>
          <a:lstStyle/>
          <a:p>
            <a:r>
              <a:rPr kumimoji="1" lang="ja-JP" altLang="en-US" sz="2800" dirty="0" smtClean="0"/>
              <a:t>配</a:t>
            </a:r>
            <a:endParaRPr kumimoji="1" lang="en-US" altLang="ja-JP" sz="2800" dirty="0" smtClean="0"/>
          </a:p>
          <a:p>
            <a:r>
              <a:rPr kumimoji="1" lang="ja-JP" altLang="en-US" sz="2800" dirty="0" smtClean="0"/>
              <a:t>列</a:t>
            </a:r>
            <a:endParaRPr kumimoji="1" lang="en-US" altLang="ja-JP" sz="2800" dirty="0" smtClean="0"/>
          </a:p>
          <a:p>
            <a:r>
              <a:rPr kumimoji="1" lang="en-US" altLang="ja-JP" sz="2800" dirty="0" smtClean="0"/>
              <a:t>[</a:t>
            </a:r>
            <a:r>
              <a:rPr kumimoji="1" lang="en-US" altLang="ja-JP" sz="2800" dirty="0" err="1" smtClean="0"/>
              <a:t>i</a:t>
            </a:r>
            <a:r>
              <a:rPr kumimoji="1" lang="en-US" altLang="ja-JP" sz="2800" dirty="0" smtClean="0"/>
              <a:t>]</a:t>
            </a:r>
            <a:endParaRPr kumimoji="1" lang="ja-JP" altLang="en-US" sz="2800" dirty="0"/>
          </a:p>
        </p:txBody>
      </p:sp>
      <p:sp>
        <p:nvSpPr>
          <p:cNvPr id="35" name="正方形/長方形 34"/>
          <p:cNvSpPr/>
          <p:nvPr/>
        </p:nvSpPr>
        <p:spPr>
          <a:xfrm>
            <a:off x="4218172" y="4548780"/>
            <a:ext cx="1503674" cy="534389"/>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4455491" y="1840259"/>
            <a:ext cx="1104405" cy="523220"/>
          </a:xfrm>
          <a:prstGeom prst="rect">
            <a:avLst/>
          </a:prstGeom>
          <a:noFill/>
        </p:spPr>
        <p:txBody>
          <a:bodyPr wrap="square" rtlCol="0">
            <a:spAutoFit/>
          </a:bodyPr>
          <a:lstStyle/>
          <a:p>
            <a:r>
              <a:rPr kumimoji="1" lang="en-US" altLang="ja-JP" sz="2800" dirty="0"/>
              <a:t>2</a:t>
            </a:r>
            <a:r>
              <a:rPr kumimoji="1" lang="ja-JP" altLang="en-US" sz="2800" dirty="0" smtClean="0"/>
              <a:t>秒後</a:t>
            </a:r>
            <a:endParaRPr kumimoji="1" lang="ja-JP" altLang="en-US" sz="2800" dirty="0"/>
          </a:p>
        </p:txBody>
      </p:sp>
      <p:graphicFrame>
        <p:nvGraphicFramePr>
          <p:cNvPr id="38" name="表 37"/>
          <p:cNvGraphicFramePr>
            <a:graphicFrameLocks noGrp="1"/>
          </p:cNvGraphicFramePr>
          <p:nvPr>
            <p:extLst>
              <p:ext uri="{D42A27DB-BD31-4B8C-83A1-F6EECF244321}">
                <p14:modId xmlns:p14="http://schemas.microsoft.com/office/powerpoint/2010/main" val="1702967966"/>
              </p:ext>
            </p:extLst>
          </p:nvPr>
        </p:nvGraphicFramePr>
        <p:xfrm>
          <a:off x="6743701" y="2413437"/>
          <a:ext cx="3456708" cy="4039316"/>
        </p:xfrm>
        <a:graphic>
          <a:graphicData uri="http://schemas.openxmlformats.org/drawingml/2006/table">
            <a:tbl>
              <a:tblPr>
                <a:tableStyleId>{5C22544A-7EE6-4342-B048-85BDC9FD1C3A}</a:tableStyleId>
              </a:tblPr>
              <a:tblGrid>
                <a:gridCol w="864177"/>
                <a:gridCol w="864177"/>
                <a:gridCol w="864177"/>
                <a:gridCol w="864177"/>
              </a:tblGrid>
              <a:tr h="558212">
                <a:tc>
                  <a:txBody>
                    <a:bodyPr/>
                    <a:lstStyle/>
                    <a:p>
                      <a:pPr algn="r" fontAlgn="ctr"/>
                      <a:r>
                        <a:rPr lang="en-US" altLang="ja-JP" sz="2400" b="0" i="0" u="none" strike="noStrike" dirty="0" smtClean="0">
                          <a:solidFill>
                            <a:schemeClr val="dk1"/>
                          </a:solidFill>
                          <a:effectLst/>
                          <a:latin typeface="+mn-lt"/>
                          <a:ea typeface="+mn-ea"/>
                        </a:rPr>
                        <a:t>[1]</a:t>
                      </a: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30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[2]</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[3]</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[4]</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rgbClr val="000000"/>
                          </a:solidFill>
                          <a:effectLst/>
                          <a:latin typeface="ＭＳ Ｐゴシック" panose="020B0600070205080204" pitchFamily="50" charset="-128"/>
                          <a:ea typeface="ＭＳ Ｐゴシック" panose="020B0600070205080204" pitchFamily="50" charset="-128"/>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[5]</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690044">
                <a:tc>
                  <a:txBody>
                    <a:bodyPr/>
                    <a:lstStyle/>
                    <a:p>
                      <a:pPr algn="r" fontAlgn="ctr"/>
                      <a:r>
                        <a:rPr lang="en-US" altLang="ja-JP" sz="2400" u="none" strike="noStrike" dirty="0" smtClean="0">
                          <a:effectLst/>
                        </a:rPr>
                        <a:t>[6]</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b="0" i="0" u="none" strike="noStrike" dirty="0" smtClean="0">
                          <a:solidFill>
                            <a:schemeClr val="dk1"/>
                          </a:solidFill>
                          <a:effectLst/>
                          <a:latin typeface="+mn-lt"/>
                          <a:ea typeface="+mn-ea"/>
                        </a:rPr>
                        <a:t>0</a:t>
                      </a:r>
                      <a:r>
                        <a:rPr lang="ja-JP" altLang="en-US" sz="2000" b="0" i="0" u="none" strike="noStrike" dirty="0" smtClean="0">
                          <a:solidFill>
                            <a:schemeClr val="dk1"/>
                          </a:solidFill>
                          <a:effectLst/>
                          <a:latin typeface="+mn-lt"/>
                          <a:ea typeface="+mn-ea"/>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1</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2</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bl>
          </a:graphicData>
        </a:graphic>
      </p:graphicFrame>
      <p:sp>
        <p:nvSpPr>
          <p:cNvPr id="40" name="テキスト ボックス 39"/>
          <p:cNvSpPr txBox="1"/>
          <p:nvPr/>
        </p:nvSpPr>
        <p:spPr>
          <a:xfrm>
            <a:off x="6172202" y="3193883"/>
            <a:ext cx="571499" cy="1384995"/>
          </a:xfrm>
          <a:prstGeom prst="rect">
            <a:avLst/>
          </a:prstGeom>
          <a:noFill/>
        </p:spPr>
        <p:txBody>
          <a:bodyPr wrap="square" rtlCol="0">
            <a:spAutoFit/>
          </a:bodyPr>
          <a:lstStyle/>
          <a:p>
            <a:r>
              <a:rPr kumimoji="1" lang="ja-JP" altLang="en-US" sz="2800" dirty="0" smtClean="0"/>
              <a:t>配</a:t>
            </a:r>
            <a:endParaRPr kumimoji="1" lang="en-US" altLang="ja-JP" sz="2800" dirty="0" smtClean="0"/>
          </a:p>
          <a:p>
            <a:r>
              <a:rPr kumimoji="1" lang="ja-JP" altLang="en-US" sz="2800" dirty="0" smtClean="0"/>
              <a:t>列</a:t>
            </a:r>
            <a:endParaRPr kumimoji="1" lang="en-US" altLang="ja-JP" sz="2800" dirty="0" smtClean="0"/>
          </a:p>
          <a:p>
            <a:r>
              <a:rPr kumimoji="1" lang="en-US" altLang="ja-JP" sz="2800" dirty="0" smtClean="0"/>
              <a:t>[</a:t>
            </a:r>
            <a:r>
              <a:rPr kumimoji="1" lang="en-US" altLang="ja-JP" sz="2800" dirty="0" err="1" smtClean="0"/>
              <a:t>i</a:t>
            </a:r>
            <a:r>
              <a:rPr kumimoji="1" lang="en-US" altLang="ja-JP" sz="2800" dirty="0" smtClean="0"/>
              <a:t>]</a:t>
            </a:r>
            <a:endParaRPr kumimoji="1" lang="ja-JP" altLang="en-US" sz="2800" dirty="0"/>
          </a:p>
        </p:txBody>
      </p:sp>
      <p:cxnSp>
        <p:nvCxnSpPr>
          <p:cNvPr id="41" name="直線コネクタ 40"/>
          <p:cNvCxnSpPr/>
          <p:nvPr/>
        </p:nvCxnSpPr>
        <p:spPr>
          <a:xfrm>
            <a:off x="11918373" y="2413436"/>
            <a:ext cx="0" cy="568755"/>
          </a:xfrm>
          <a:prstGeom prst="line">
            <a:avLst/>
          </a:prstGeom>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5885951" y="4731218"/>
            <a:ext cx="997527" cy="400110"/>
          </a:xfrm>
          <a:prstGeom prst="rect">
            <a:avLst/>
          </a:prstGeom>
          <a:noFill/>
        </p:spPr>
        <p:txBody>
          <a:bodyPr wrap="square" rtlCol="0">
            <a:spAutoFit/>
          </a:bodyPr>
          <a:lstStyle/>
          <a:p>
            <a:r>
              <a:rPr kumimoji="1" lang="ja-JP" altLang="en-US" sz="2000" dirty="0" smtClean="0"/>
              <a:t>カーブ</a:t>
            </a:r>
            <a:endParaRPr kumimoji="1" lang="ja-JP" altLang="en-US" sz="2000" dirty="0"/>
          </a:p>
        </p:txBody>
      </p:sp>
      <p:cxnSp>
        <p:nvCxnSpPr>
          <p:cNvPr id="30" name="直線コネクタ 29"/>
          <p:cNvCxnSpPr/>
          <p:nvPr/>
        </p:nvCxnSpPr>
        <p:spPr>
          <a:xfrm flipH="1">
            <a:off x="542204" y="3883231"/>
            <a:ext cx="3162897" cy="4802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9516" y="2982191"/>
            <a:ext cx="2541770" cy="136892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2659534" y="3999015"/>
            <a:ext cx="847732"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
        <p:nvSpPr>
          <p:cNvPr id="33" name="テキスト ボックス 32"/>
          <p:cNvSpPr txBox="1"/>
          <p:nvPr/>
        </p:nvSpPr>
        <p:spPr>
          <a:xfrm>
            <a:off x="2418983" y="3111553"/>
            <a:ext cx="1137179"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
        <p:nvSpPr>
          <p:cNvPr id="39" name="テキスト ボックス 38"/>
          <p:cNvSpPr txBox="1"/>
          <p:nvPr/>
        </p:nvSpPr>
        <p:spPr>
          <a:xfrm>
            <a:off x="2606720" y="3573235"/>
            <a:ext cx="847732"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
        <p:nvSpPr>
          <p:cNvPr id="42" name="正方形/長方形 41"/>
          <p:cNvSpPr/>
          <p:nvPr/>
        </p:nvSpPr>
        <p:spPr>
          <a:xfrm>
            <a:off x="6760720" y="4623885"/>
            <a:ext cx="3439689" cy="60125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5" name="正方形/長方形 24"/>
          <p:cNvSpPr/>
          <p:nvPr/>
        </p:nvSpPr>
        <p:spPr>
          <a:xfrm>
            <a:off x="1884960" y="5135886"/>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実車</a:t>
            </a:r>
            <a:endParaRPr kumimoji="1" lang="ja-JP" altLang="en-US" sz="2400" dirty="0"/>
          </a:p>
        </p:txBody>
      </p:sp>
    </p:spTree>
    <p:extLst>
      <p:ext uri="{BB962C8B-B14F-4D97-AF65-F5344CB8AC3E}">
        <p14:creationId xmlns:p14="http://schemas.microsoft.com/office/powerpoint/2010/main" val="1016318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円弧 28"/>
          <p:cNvSpPr/>
          <p:nvPr/>
        </p:nvSpPr>
        <p:spPr>
          <a:xfrm>
            <a:off x="-944457" y="2363479"/>
            <a:ext cx="3074280" cy="399991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p:cNvSpPr>
            <a:spLocks noGrp="1"/>
          </p:cNvSpPr>
          <p:nvPr>
            <p:ph type="title"/>
          </p:nvPr>
        </p:nvSpPr>
        <p:spPr>
          <a:xfrm>
            <a:off x="927344" y="403366"/>
            <a:ext cx="10058400" cy="1609344"/>
          </a:xfrm>
        </p:spPr>
        <p:txBody>
          <a:bodyPr/>
          <a:lstStyle/>
          <a:p>
            <a:r>
              <a:rPr lang="ja-JP" altLang="en-US" dirty="0"/>
              <a:t>ハンドルをきった時の</a:t>
            </a:r>
            <a:r>
              <a:rPr lang="ja-JP" altLang="en-US" dirty="0" smtClean="0"/>
              <a:t>改善点②</a:t>
            </a:r>
            <a:endParaRPr kumimoji="1" lang="ja-JP" altLang="en-US" dirty="0"/>
          </a:p>
        </p:txBody>
      </p:sp>
      <p:graphicFrame>
        <p:nvGraphicFramePr>
          <p:cNvPr id="34" name="コンテンツ プレースホルダー 33"/>
          <p:cNvGraphicFramePr>
            <a:graphicFrameLocks noGrp="1"/>
          </p:cNvGraphicFramePr>
          <p:nvPr>
            <p:ph idx="1"/>
            <p:extLst>
              <p:ext uri="{D42A27DB-BD31-4B8C-83A1-F6EECF244321}">
                <p14:modId xmlns:p14="http://schemas.microsoft.com/office/powerpoint/2010/main" val="3066578236"/>
              </p:ext>
            </p:extLst>
          </p:nvPr>
        </p:nvGraphicFramePr>
        <p:xfrm>
          <a:off x="4224400" y="2413111"/>
          <a:ext cx="1518927" cy="4254123"/>
        </p:xfrm>
        <a:graphic>
          <a:graphicData uri="http://schemas.openxmlformats.org/drawingml/2006/table">
            <a:tbl>
              <a:tblPr firstRow="1" bandRow="1">
                <a:tableStyleId>{5940675A-B579-460E-94D1-54222C63F5DA}</a:tableStyleId>
              </a:tblPr>
              <a:tblGrid>
                <a:gridCol w="642384"/>
                <a:gridCol w="876543"/>
              </a:tblGrid>
              <a:tr h="521784">
                <a:tc>
                  <a:txBody>
                    <a:bodyPr/>
                    <a:lstStyle/>
                    <a:p>
                      <a:r>
                        <a:rPr kumimoji="1" lang="en-US" altLang="ja-JP" sz="2400" dirty="0" smtClean="0"/>
                        <a:t>[1]</a:t>
                      </a:r>
                      <a:endParaRPr kumimoji="1" lang="ja-JP" altLang="en-US" sz="2400" dirty="0"/>
                    </a:p>
                  </a:txBody>
                  <a:tcPr/>
                </a:tc>
                <a:tc>
                  <a:txBody>
                    <a:bodyPr/>
                    <a:lstStyle/>
                    <a:p>
                      <a:r>
                        <a:rPr kumimoji="1" lang="en-US" altLang="ja-JP" sz="2400" dirty="0" smtClean="0"/>
                        <a:t>40°</a:t>
                      </a:r>
                      <a:endParaRPr kumimoji="1" lang="ja-JP" altLang="en-US" sz="2400" dirty="0"/>
                    </a:p>
                  </a:txBody>
                  <a:tcPr/>
                </a:tc>
              </a:tr>
              <a:tr h="532715">
                <a:tc>
                  <a:txBody>
                    <a:bodyPr/>
                    <a:lstStyle/>
                    <a:p>
                      <a:r>
                        <a:rPr kumimoji="1" lang="en-US" altLang="ja-JP" sz="2400" dirty="0" smtClean="0"/>
                        <a:t>[2]</a:t>
                      </a:r>
                      <a:endParaRPr kumimoji="1" lang="ja-JP" altLang="en-US" sz="2400" dirty="0"/>
                    </a:p>
                  </a:txBody>
                  <a:tcPr/>
                </a:tc>
                <a:tc>
                  <a:txBody>
                    <a:bodyPr/>
                    <a:lstStyle/>
                    <a:p>
                      <a:r>
                        <a:rPr kumimoji="1" lang="en-US" altLang="ja-JP" sz="2400" dirty="0" smtClean="0"/>
                        <a:t>30°</a:t>
                      </a:r>
                      <a:endParaRPr kumimoji="1" lang="ja-JP" altLang="en-US" sz="2400" dirty="0"/>
                    </a:p>
                  </a:txBody>
                  <a:tcPr/>
                </a:tc>
              </a:tr>
              <a:tr h="532715">
                <a:tc>
                  <a:txBody>
                    <a:bodyPr/>
                    <a:lstStyle/>
                    <a:p>
                      <a:r>
                        <a:rPr kumimoji="1" lang="en-US" altLang="ja-JP" sz="2400" dirty="0" smtClean="0"/>
                        <a:t>[3]</a:t>
                      </a:r>
                      <a:endParaRPr kumimoji="1" lang="ja-JP" altLang="en-US" sz="2400" dirty="0"/>
                    </a:p>
                  </a:txBody>
                  <a:tcPr/>
                </a:tc>
                <a:tc>
                  <a:txBody>
                    <a:bodyPr/>
                    <a:lstStyle/>
                    <a:p>
                      <a:r>
                        <a:rPr kumimoji="1" lang="en-US" altLang="ja-JP" sz="2400" dirty="0" smtClean="0"/>
                        <a:t>20°</a:t>
                      </a:r>
                      <a:endParaRPr kumimoji="1" lang="ja-JP" altLang="en-US" sz="2400" dirty="0"/>
                    </a:p>
                  </a:txBody>
                  <a:tcPr/>
                </a:tc>
              </a:tr>
              <a:tr h="536049">
                <a:tc>
                  <a:txBody>
                    <a:bodyPr/>
                    <a:lstStyle/>
                    <a:p>
                      <a:r>
                        <a:rPr kumimoji="1" lang="en-US" altLang="ja-JP" sz="2400" dirty="0" smtClean="0"/>
                        <a:t>[4]</a:t>
                      </a:r>
                      <a:endParaRPr kumimoji="1" lang="ja-JP" altLang="en-US" sz="2400" dirty="0"/>
                    </a:p>
                  </a:txBody>
                  <a:tcPr/>
                </a:tc>
                <a:tc>
                  <a:txBody>
                    <a:bodyPr/>
                    <a:lstStyle/>
                    <a:p>
                      <a:r>
                        <a:rPr kumimoji="1" lang="en-US" altLang="ja-JP" sz="2400" dirty="0" smtClean="0"/>
                        <a:t>10°</a:t>
                      </a:r>
                      <a:endParaRPr kumimoji="1" lang="ja-JP" altLang="en-US" sz="2400" dirty="0"/>
                    </a:p>
                  </a:txBody>
                  <a:tcPr/>
                </a:tc>
              </a:tr>
              <a:tr h="532715">
                <a:tc>
                  <a:txBody>
                    <a:bodyPr/>
                    <a:lstStyle/>
                    <a:p>
                      <a:r>
                        <a:rPr kumimoji="1" lang="en-US" altLang="ja-JP" sz="2400" dirty="0" smtClean="0"/>
                        <a:t>[5]</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[6]</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[7]</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[8]</a:t>
                      </a:r>
                      <a:endParaRPr kumimoji="1" lang="ja-JP" altLang="en-US" sz="2400" dirty="0"/>
                    </a:p>
                  </a:txBody>
                  <a:tcPr/>
                </a:tc>
                <a:tc>
                  <a:txBody>
                    <a:bodyPr/>
                    <a:lstStyle/>
                    <a:p>
                      <a:r>
                        <a:rPr kumimoji="1" lang="en-US" altLang="ja-JP" sz="2400" dirty="0" smtClean="0"/>
                        <a:t>0</a:t>
                      </a:r>
                      <a:endParaRPr kumimoji="1" lang="ja-JP" altLang="en-US" sz="2400" dirty="0"/>
                    </a:p>
                  </a:txBody>
                  <a:tcPr/>
                </a:tc>
              </a:tr>
            </a:tbl>
          </a:graphicData>
        </a:graphic>
      </p:graphicFrame>
      <p:sp>
        <p:nvSpPr>
          <p:cNvPr id="4" name="スライド番号プレースホルダー 3"/>
          <p:cNvSpPr>
            <a:spLocks noGrp="1"/>
          </p:cNvSpPr>
          <p:nvPr>
            <p:ph type="sldNum" sz="quarter" idx="12"/>
          </p:nvPr>
        </p:nvSpPr>
        <p:spPr/>
        <p:txBody>
          <a:bodyPr/>
          <a:lstStyle/>
          <a:p>
            <a:fld id="{4FAB73BC-B049-4115-A692-8D63A059BFB8}" type="slidenum">
              <a:rPr lang="en-US" smtClean="0"/>
              <a:t>14</a:t>
            </a:fld>
            <a:endParaRPr lang="en-US" dirty="0"/>
          </a:p>
        </p:txBody>
      </p:sp>
      <p:cxnSp>
        <p:nvCxnSpPr>
          <p:cNvPr id="8" name="直線コネクタ 7"/>
          <p:cNvCxnSpPr/>
          <p:nvPr/>
        </p:nvCxnSpPr>
        <p:spPr>
          <a:xfrm flipH="1">
            <a:off x="590801" y="3420094"/>
            <a:ext cx="2779639" cy="9310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649371" y="4345843"/>
            <a:ext cx="2909248" cy="53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123652" y="4281360"/>
            <a:ext cx="10407" cy="2583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rot="19364302">
            <a:off x="1313214" y="2347244"/>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sp>
        <p:nvSpPr>
          <p:cNvPr id="32" name="テキスト ボックス 31"/>
          <p:cNvSpPr txBox="1"/>
          <p:nvPr/>
        </p:nvSpPr>
        <p:spPr>
          <a:xfrm>
            <a:off x="3496859" y="3306518"/>
            <a:ext cx="665018" cy="1384995"/>
          </a:xfrm>
          <a:prstGeom prst="rect">
            <a:avLst/>
          </a:prstGeom>
          <a:noFill/>
        </p:spPr>
        <p:txBody>
          <a:bodyPr wrap="square" rtlCol="0">
            <a:spAutoFit/>
          </a:bodyPr>
          <a:lstStyle/>
          <a:p>
            <a:r>
              <a:rPr kumimoji="1" lang="ja-JP" altLang="en-US" sz="2800" dirty="0" smtClean="0"/>
              <a:t>配</a:t>
            </a:r>
            <a:endParaRPr kumimoji="1" lang="en-US" altLang="ja-JP" sz="2800" dirty="0" smtClean="0"/>
          </a:p>
          <a:p>
            <a:r>
              <a:rPr kumimoji="1" lang="ja-JP" altLang="en-US" sz="2800" dirty="0" smtClean="0"/>
              <a:t>列</a:t>
            </a:r>
            <a:endParaRPr kumimoji="1" lang="en-US" altLang="ja-JP" sz="2800" dirty="0" smtClean="0"/>
          </a:p>
          <a:p>
            <a:r>
              <a:rPr kumimoji="1" lang="en-US" altLang="ja-JP" sz="2800" dirty="0" smtClean="0"/>
              <a:t>[</a:t>
            </a:r>
            <a:r>
              <a:rPr kumimoji="1" lang="en-US" altLang="ja-JP" sz="2800" dirty="0" err="1" smtClean="0"/>
              <a:t>i</a:t>
            </a:r>
            <a:r>
              <a:rPr kumimoji="1" lang="en-US" altLang="ja-JP" sz="2800" dirty="0" smtClean="0"/>
              <a:t>]</a:t>
            </a:r>
            <a:endParaRPr kumimoji="1" lang="ja-JP" altLang="en-US" sz="2800" dirty="0"/>
          </a:p>
        </p:txBody>
      </p:sp>
      <p:sp>
        <p:nvSpPr>
          <p:cNvPr id="35" name="正方形/長方形 34"/>
          <p:cNvSpPr/>
          <p:nvPr/>
        </p:nvSpPr>
        <p:spPr>
          <a:xfrm>
            <a:off x="4218172" y="4548780"/>
            <a:ext cx="1503674" cy="534389"/>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4455491" y="1840259"/>
            <a:ext cx="1104405" cy="523220"/>
          </a:xfrm>
          <a:prstGeom prst="rect">
            <a:avLst/>
          </a:prstGeom>
          <a:noFill/>
        </p:spPr>
        <p:txBody>
          <a:bodyPr wrap="square" rtlCol="0">
            <a:spAutoFit/>
          </a:bodyPr>
          <a:lstStyle/>
          <a:p>
            <a:r>
              <a:rPr kumimoji="1" lang="en-US" altLang="ja-JP" sz="2800" dirty="0" smtClean="0"/>
              <a:t>3</a:t>
            </a:r>
            <a:r>
              <a:rPr kumimoji="1" lang="ja-JP" altLang="en-US" sz="2800" dirty="0" smtClean="0"/>
              <a:t>秒後</a:t>
            </a:r>
            <a:endParaRPr kumimoji="1" lang="ja-JP" altLang="en-US" sz="2800" dirty="0"/>
          </a:p>
        </p:txBody>
      </p:sp>
      <p:graphicFrame>
        <p:nvGraphicFramePr>
          <p:cNvPr id="38" name="表 37"/>
          <p:cNvGraphicFramePr>
            <a:graphicFrameLocks noGrp="1"/>
          </p:cNvGraphicFramePr>
          <p:nvPr>
            <p:extLst>
              <p:ext uri="{D42A27DB-BD31-4B8C-83A1-F6EECF244321}">
                <p14:modId xmlns:p14="http://schemas.microsoft.com/office/powerpoint/2010/main" val="225397547"/>
              </p:ext>
            </p:extLst>
          </p:nvPr>
        </p:nvGraphicFramePr>
        <p:xfrm>
          <a:off x="6743701" y="2413437"/>
          <a:ext cx="4320885" cy="4039316"/>
        </p:xfrm>
        <a:graphic>
          <a:graphicData uri="http://schemas.openxmlformats.org/drawingml/2006/table">
            <a:tbl>
              <a:tblPr>
                <a:tableStyleId>{5C22544A-7EE6-4342-B048-85BDC9FD1C3A}</a:tableStyleId>
              </a:tblPr>
              <a:tblGrid>
                <a:gridCol w="864177"/>
                <a:gridCol w="864177"/>
                <a:gridCol w="864177"/>
                <a:gridCol w="864177"/>
                <a:gridCol w="864177"/>
              </a:tblGrid>
              <a:tr h="558212">
                <a:tc>
                  <a:txBody>
                    <a:bodyPr/>
                    <a:lstStyle/>
                    <a:p>
                      <a:pPr algn="r" fontAlgn="ctr"/>
                      <a:r>
                        <a:rPr lang="en-US" altLang="ja-JP" sz="2400" b="0" i="0" u="none" strike="noStrike" dirty="0" smtClean="0">
                          <a:solidFill>
                            <a:schemeClr val="dk1"/>
                          </a:solidFill>
                          <a:effectLst/>
                          <a:latin typeface="+mn-lt"/>
                          <a:ea typeface="+mn-ea"/>
                        </a:rPr>
                        <a:t>[1]</a:t>
                      </a: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30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40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[2]</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30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[3]</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[4]</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rgbClr val="000000"/>
                          </a:solidFill>
                          <a:effectLst/>
                          <a:latin typeface="ＭＳ Ｐゴシック" panose="020B0600070205080204" pitchFamily="50" charset="-128"/>
                          <a:ea typeface="ＭＳ Ｐゴシック" panose="020B0600070205080204" pitchFamily="50" charset="-128"/>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[5]</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690044">
                <a:tc>
                  <a:txBody>
                    <a:bodyPr/>
                    <a:lstStyle/>
                    <a:p>
                      <a:pPr algn="r" fontAlgn="ctr"/>
                      <a:r>
                        <a:rPr lang="en-US" altLang="ja-JP" sz="2400" u="none" strike="noStrike" dirty="0" smtClean="0">
                          <a:effectLst/>
                        </a:rPr>
                        <a:t>[6]</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b="0" i="0" u="none" strike="noStrike" dirty="0" smtClean="0">
                          <a:solidFill>
                            <a:schemeClr val="dk1"/>
                          </a:solidFill>
                          <a:effectLst/>
                          <a:latin typeface="+mn-lt"/>
                          <a:ea typeface="+mn-ea"/>
                        </a:rPr>
                        <a:t>0</a:t>
                      </a:r>
                      <a:r>
                        <a:rPr lang="ja-JP" altLang="en-US" sz="2000" b="0" i="0" u="none" strike="noStrike" dirty="0" smtClean="0">
                          <a:solidFill>
                            <a:schemeClr val="dk1"/>
                          </a:solidFill>
                          <a:effectLst/>
                          <a:latin typeface="+mn-lt"/>
                          <a:ea typeface="+mn-ea"/>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1</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2</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3</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bl>
          </a:graphicData>
        </a:graphic>
      </p:graphicFrame>
      <p:sp>
        <p:nvSpPr>
          <p:cNvPr id="40" name="テキスト ボックス 39"/>
          <p:cNvSpPr txBox="1"/>
          <p:nvPr/>
        </p:nvSpPr>
        <p:spPr>
          <a:xfrm>
            <a:off x="6172202" y="3193883"/>
            <a:ext cx="571499" cy="1384995"/>
          </a:xfrm>
          <a:prstGeom prst="rect">
            <a:avLst/>
          </a:prstGeom>
          <a:noFill/>
        </p:spPr>
        <p:txBody>
          <a:bodyPr wrap="square" rtlCol="0">
            <a:spAutoFit/>
          </a:bodyPr>
          <a:lstStyle/>
          <a:p>
            <a:r>
              <a:rPr kumimoji="1" lang="ja-JP" altLang="en-US" sz="2800" dirty="0" smtClean="0"/>
              <a:t>配</a:t>
            </a:r>
            <a:endParaRPr kumimoji="1" lang="en-US" altLang="ja-JP" sz="2800" dirty="0" smtClean="0"/>
          </a:p>
          <a:p>
            <a:r>
              <a:rPr kumimoji="1" lang="ja-JP" altLang="en-US" sz="2800" dirty="0" smtClean="0"/>
              <a:t>列</a:t>
            </a:r>
            <a:endParaRPr kumimoji="1" lang="en-US" altLang="ja-JP" sz="2800" dirty="0" smtClean="0"/>
          </a:p>
          <a:p>
            <a:r>
              <a:rPr kumimoji="1" lang="en-US" altLang="ja-JP" sz="2800" dirty="0" smtClean="0"/>
              <a:t>[</a:t>
            </a:r>
            <a:r>
              <a:rPr kumimoji="1" lang="en-US" altLang="ja-JP" sz="2800" dirty="0" err="1" smtClean="0"/>
              <a:t>i</a:t>
            </a:r>
            <a:r>
              <a:rPr kumimoji="1" lang="en-US" altLang="ja-JP" sz="2800" dirty="0" smtClean="0"/>
              <a:t>]</a:t>
            </a:r>
            <a:endParaRPr kumimoji="1" lang="ja-JP" altLang="en-US" sz="2800" dirty="0"/>
          </a:p>
        </p:txBody>
      </p:sp>
      <p:cxnSp>
        <p:nvCxnSpPr>
          <p:cNvPr id="41" name="直線コネクタ 40"/>
          <p:cNvCxnSpPr/>
          <p:nvPr/>
        </p:nvCxnSpPr>
        <p:spPr>
          <a:xfrm>
            <a:off x="11918373" y="2413436"/>
            <a:ext cx="0" cy="568755"/>
          </a:xfrm>
          <a:prstGeom prst="line">
            <a:avLst/>
          </a:prstGeom>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5885951" y="4731218"/>
            <a:ext cx="997527" cy="400110"/>
          </a:xfrm>
          <a:prstGeom prst="rect">
            <a:avLst/>
          </a:prstGeom>
          <a:noFill/>
        </p:spPr>
        <p:txBody>
          <a:bodyPr wrap="square" rtlCol="0">
            <a:spAutoFit/>
          </a:bodyPr>
          <a:lstStyle/>
          <a:p>
            <a:r>
              <a:rPr kumimoji="1" lang="ja-JP" altLang="en-US" sz="2000" dirty="0" smtClean="0"/>
              <a:t>カーブ</a:t>
            </a:r>
            <a:endParaRPr kumimoji="1" lang="ja-JP" altLang="en-US" sz="2000" dirty="0"/>
          </a:p>
        </p:txBody>
      </p:sp>
      <p:cxnSp>
        <p:nvCxnSpPr>
          <p:cNvPr id="30" name="直線コネクタ 29"/>
          <p:cNvCxnSpPr/>
          <p:nvPr/>
        </p:nvCxnSpPr>
        <p:spPr>
          <a:xfrm flipH="1">
            <a:off x="542204" y="3883231"/>
            <a:ext cx="3162897" cy="4802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9516" y="2982191"/>
            <a:ext cx="2541770" cy="13689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570534" y="2541319"/>
            <a:ext cx="2315170" cy="18159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6760720" y="4623885"/>
            <a:ext cx="4303866" cy="60125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2" name="正方形/長方形 21"/>
          <p:cNvSpPr/>
          <p:nvPr/>
        </p:nvSpPr>
        <p:spPr>
          <a:xfrm>
            <a:off x="1884960" y="4789016"/>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実車</a:t>
            </a:r>
            <a:endParaRPr kumimoji="1" lang="ja-JP" altLang="en-US" sz="2400" dirty="0"/>
          </a:p>
        </p:txBody>
      </p:sp>
      <p:sp>
        <p:nvSpPr>
          <p:cNvPr id="26" name="テキスト ボックス 25"/>
          <p:cNvSpPr txBox="1"/>
          <p:nvPr/>
        </p:nvSpPr>
        <p:spPr>
          <a:xfrm>
            <a:off x="2389879" y="2732218"/>
            <a:ext cx="902778"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
        <p:nvSpPr>
          <p:cNvPr id="27" name="テキスト ボックス 26"/>
          <p:cNvSpPr txBox="1"/>
          <p:nvPr/>
        </p:nvSpPr>
        <p:spPr>
          <a:xfrm>
            <a:off x="2575470" y="3107108"/>
            <a:ext cx="902778"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
        <p:nvSpPr>
          <p:cNvPr id="31" name="テキスト ボックス 30"/>
          <p:cNvSpPr txBox="1"/>
          <p:nvPr/>
        </p:nvSpPr>
        <p:spPr>
          <a:xfrm>
            <a:off x="2629403" y="3547423"/>
            <a:ext cx="902778"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
        <p:nvSpPr>
          <p:cNvPr id="33" name="テキスト ボックス 32"/>
          <p:cNvSpPr txBox="1"/>
          <p:nvPr/>
        </p:nvSpPr>
        <p:spPr>
          <a:xfrm>
            <a:off x="2719106" y="3968307"/>
            <a:ext cx="902778"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Tree>
    <p:extLst>
      <p:ext uri="{BB962C8B-B14F-4D97-AF65-F5344CB8AC3E}">
        <p14:creationId xmlns:p14="http://schemas.microsoft.com/office/powerpoint/2010/main" val="26693103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円弧 28"/>
          <p:cNvSpPr/>
          <p:nvPr/>
        </p:nvSpPr>
        <p:spPr>
          <a:xfrm>
            <a:off x="-945074" y="2351157"/>
            <a:ext cx="3074280" cy="399991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p:cNvSpPr>
            <a:spLocks noGrp="1"/>
          </p:cNvSpPr>
          <p:nvPr>
            <p:ph type="title"/>
          </p:nvPr>
        </p:nvSpPr>
        <p:spPr>
          <a:xfrm>
            <a:off x="927344" y="403366"/>
            <a:ext cx="10058400" cy="1609344"/>
          </a:xfrm>
        </p:spPr>
        <p:txBody>
          <a:bodyPr/>
          <a:lstStyle/>
          <a:p>
            <a:r>
              <a:rPr lang="ja-JP" altLang="en-US" dirty="0"/>
              <a:t>ハンドルをきった時の</a:t>
            </a:r>
            <a:r>
              <a:rPr lang="ja-JP" altLang="en-US" dirty="0" smtClean="0"/>
              <a:t>改善点②</a:t>
            </a:r>
            <a:endParaRPr kumimoji="1" lang="ja-JP" altLang="en-US" dirty="0"/>
          </a:p>
        </p:txBody>
      </p:sp>
      <p:graphicFrame>
        <p:nvGraphicFramePr>
          <p:cNvPr id="34" name="コンテンツ プレースホルダー 33"/>
          <p:cNvGraphicFramePr>
            <a:graphicFrameLocks noGrp="1"/>
          </p:cNvGraphicFramePr>
          <p:nvPr>
            <p:ph idx="1"/>
            <p:extLst>
              <p:ext uri="{D42A27DB-BD31-4B8C-83A1-F6EECF244321}">
                <p14:modId xmlns:p14="http://schemas.microsoft.com/office/powerpoint/2010/main" val="1499080129"/>
              </p:ext>
            </p:extLst>
          </p:nvPr>
        </p:nvGraphicFramePr>
        <p:xfrm>
          <a:off x="4224400" y="2413111"/>
          <a:ext cx="1518927" cy="4254123"/>
        </p:xfrm>
        <a:graphic>
          <a:graphicData uri="http://schemas.openxmlformats.org/drawingml/2006/table">
            <a:tbl>
              <a:tblPr firstRow="1" bandRow="1">
                <a:tableStyleId>{5940675A-B579-460E-94D1-54222C63F5DA}</a:tableStyleId>
              </a:tblPr>
              <a:tblGrid>
                <a:gridCol w="642384"/>
                <a:gridCol w="876543"/>
              </a:tblGrid>
              <a:tr h="521784">
                <a:tc>
                  <a:txBody>
                    <a:bodyPr/>
                    <a:lstStyle/>
                    <a:p>
                      <a:r>
                        <a:rPr kumimoji="1" lang="en-US" altLang="ja-JP" sz="2400" dirty="0" smtClean="0"/>
                        <a:t>[1]</a:t>
                      </a:r>
                      <a:endParaRPr kumimoji="1" lang="ja-JP" altLang="en-US" sz="2400" dirty="0"/>
                    </a:p>
                  </a:txBody>
                  <a:tcPr/>
                </a:tc>
                <a:tc>
                  <a:txBody>
                    <a:bodyPr/>
                    <a:lstStyle/>
                    <a:p>
                      <a:r>
                        <a:rPr kumimoji="1" lang="en-US" altLang="ja-JP" sz="2400" dirty="0" smtClean="0"/>
                        <a:t>50°</a:t>
                      </a:r>
                      <a:endParaRPr kumimoji="1" lang="ja-JP" altLang="en-US" sz="2400" dirty="0"/>
                    </a:p>
                  </a:txBody>
                  <a:tcPr/>
                </a:tc>
              </a:tr>
              <a:tr h="532715">
                <a:tc>
                  <a:txBody>
                    <a:bodyPr/>
                    <a:lstStyle/>
                    <a:p>
                      <a:r>
                        <a:rPr kumimoji="1" lang="en-US" altLang="ja-JP" sz="2400" dirty="0" smtClean="0"/>
                        <a:t>[2]</a:t>
                      </a:r>
                      <a:endParaRPr kumimoji="1" lang="ja-JP" altLang="en-US" sz="2400" dirty="0"/>
                    </a:p>
                  </a:txBody>
                  <a:tcPr/>
                </a:tc>
                <a:tc>
                  <a:txBody>
                    <a:bodyPr/>
                    <a:lstStyle/>
                    <a:p>
                      <a:r>
                        <a:rPr kumimoji="1" lang="en-US" altLang="ja-JP" sz="2400" dirty="0" smtClean="0"/>
                        <a:t>40°</a:t>
                      </a:r>
                      <a:endParaRPr kumimoji="1" lang="ja-JP" altLang="en-US" sz="2400" dirty="0"/>
                    </a:p>
                  </a:txBody>
                  <a:tcPr/>
                </a:tc>
              </a:tr>
              <a:tr h="532715">
                <a:tc>
                  <a:txBody>
                    <a:bodyPr/>
                    <a:lstStyle/>
                    <a:p>
                      <a:r>
                        <a:rPr kumimoji="1" lang="en-US" altLang="ja-JP" sz="2400" dirty="0" smtClean="0"/>
                        <a:t>[3]</a:t>
                      </a:r>
                      <a:endParaRPr kumimoji="1" lang="ja-JP" altLang="en-US" sz="2400" dirty="0"/>
                    </a:p>
                  </a:txBody>
                  <a:tcPr/>
                </a:tc>
                <a:tc>
                  <a:txBody>
                    <a:bodyPr/>
                    <a:lstStyle/>
                    <a:p>
                      <a:r>
                        <a:rPr kumimoji="1" lang="en-US" altLang="ja-JP" sz="2400" dirty="0" smtClean="0"/>
                        <a:t>30°</a:t>
                      </a:r>
                      <a:endParaRPr kumimoji="1" lang="ja-JP" altLang="en-US" sz="2400" dirty="0"/>
                    </a:p>
                  </a:txBody>
                  <a:tcPr/>
                </a:tc>
              </a:tr>
              <a:tr h="536049">
                <a:tc>
                  <a:txBody>
                    <a:bodyPr/>
                    <a:lstStyle/>
                    <a:p>
                      <a:r>
                        <a:rPr kumimoji="1" lang="en-US" altLang="ja-JP" sz="2400" dirty="0" smtClean="0"/>
                        <a:t>[4]</a:t>
                      </a:r>
                      <a:endParaRPr kumimoji="1" lang="ja-JP" altLang="en-US" sz="2400" dirty="0"/>
                    </a:p>
                  </a:txBody>
                  <a:tcPr/>
                </a:tc>
                <a:tc>
                  <a:txBody>
                    <a:bodyPr/>
                    <a:lstStyle/>
                    <a:p>
                      <a:r>
                        <a:rPr kumimoji="1" lang="en-US" altLang="ja-JP" sz="2400" dirty="0" smtClean="0"/>
                        <a:t>20°</a:t>
                      </a:r>
                      <a:endParaRPr kumimoji="1" lang="ja-JP" altLang="en-US" sz="2400" dirty="0"/>
                    </a:p>
                  </a:txBody>
                  <a:tcPr/>
                </a:tc>
              </a:tr>
              <a:tr h="532715">
                <a:tc>
                  <a:txBody>
                    <a:bodyPr/>
                    <a:lstStyle/>
                    <a:p>
                      <a:r>
                        <a:rPr kumimoji="1" lang="en-US" altLang="ja-JP" sz="2400" dirty="0" smtClean="0"/>
                        <a:t>[5]</a:t>
                      </a:r>
                      <a:endParaRPr kumimoji="1" lang="ja-JP" altLang="en-US" sz="2400" dirty="0"/>
                    </a:p>
                  </a:txBody>
                  <a:tcPr/>
                </a:tc>
                <a:tc>
                  <a:txBody>
                    <a:bodyPr/>
                    <a:lstStyle/>
                    <a:p>
                      <a:r>
                        <a:rPr kumimoji="1" lang="en-US" altLang="ja-JP" sz="2400" dirty="0" smtClean="0"/>
                        <a:t>10°</a:t>
                      </a:r>
                      <a:endParaRPr kumimoji="1" lang="ja-JP" altLang="en-US" sz="2400" dirty="0"/>
                    </a:p>
                  </a:txBody>
                  <a:tcPr/>
                </a:tc>
              </a:tr>
              <a:tr h="532715">
                <a:tc>
                  <a:txBody>
                    <a:bodyPr/>
                    <a:lstStyle/>
                    <a:p>
                      <a:r>
                        <a:rPr kumimoji="1" lang="en-US" altLang="ja-JP" sz="2400" dirty="0" smtClean="0"/>
                        <a:t>[6]</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[7]</a:t>
                      </a:r>
                      <a:endParaRPr kumimoji="1" lang="ja-JP" altLang="en-US" sz="2400" dirty="0"/>
                    </a:p>
                  </a:txBody>
                  <a:tcPr/>
                </a:tc>
                <a:tc>
                  <a:txBody>
                    <a:bodyPr/>
                    <a:lstStyle/>
                    <a:p>
                      <a:r>
                        <a:rPr kumimoji="1" lang="en-US" altLang="ja-JP" sz="2400" dirty="0" smtClean="0"/>
                        <a:t>0</a:t>
                      </a:r>
                      <a:endParaRPr kumimoji="1" lang="ja-JP" altLang="en-US" sz="2400" dirty="0"/>
                    </a:p>
                  </a:txBody>
                  <a:tcPr/>
                </a:tc>
              </a:tr>
              <a:tr h="532715">
                <a:tc>
                  <a:txBody>
                    <a:bodyPr/>
                    <a:lstStyle/>
                    <a:p>
                      <a:r>
                        <a:rPr kumimoji="1" lang="en-US" altLang="ja-JP" sz="2400" dirty="0" smtClean="0"/>
                        <a:t>[8]</a:t>
                      </a:r>
                      <a:endParaRPr kumimoji="1" lang="ja-JP" altLang="en-US" sz="2400" dirty="0"/>
                    </a:p>
                  </a:txBody>
                  <a:tcPr/>
                </a:tc>
                <a:tc>
                  <a:txBody>
                    <a:bodyPr/>
                    <a:lstStyle/>
                    <a:p>
                      <a:r>
                        <a:rPr kumimoji="1" lang="en-US" altLang="ja-JP" sz="2400" dirty="0" smtClean="0"/>
                        <a:t>0</a:t>
                      </a:r>
                      <a:endParaRPr kumimoji="1" lang="ja-JP" altLang="en-US" sz="2400" dirty="0"/>
                    </a:p>
                  </a:txBody>
                  <a:tcPr/>
                </a:tc>
              </a:tr>
            </a:tbl>
          </a:graphicData>
        </a:graphic>
      </p:graphicFrame>
      <p:sp>
        <p:nvSpPr>
          <p:cNvPr id="4" name="スライド番号プレースホルダー 3"/>
          <p:cNvSpPr>
            <a:spLocks noGrp="1"/>
          </p:cNvSpPr>
          <p:nvPr>
            <p:ph type="sldNum" sz="quarter" idx="12"/>
          </p:nvPr>
        </p:nvSpPr>
        <p:spPr/>
        <p:txBody>
          <a:bodyPr/>
          <a:lstStyle/>
          <a:p>
            <a:fld id="{4FAB73BC-B049-4115-A692-8D63A059BFB8}" type="slidenum">
              <a:rPr lang="en-US" smtClean="0"/>
              <a:t>15</a:t>
            </a:fld>
            <a:endParaRPr lang="en-US" dirty="0"/>
          </a:p>
        </p:txBody>
      </p:sp>
      <p:cxnSp>
        <p:nvCxnSpPr>
          <p:cNvPr id="8" name="直線コネクタ 7"/>
          <p:cNvCxnSpPr/>
          <p:nvPr/>
        </p:nvCxnSpPr>
        <p:spPr>
          <a:xfrm flipH="1">
            <a:off x="590801" y="3420094"/>
            <a:ext cx="2779639" cy="9310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49371" y="4351146"/>
            <a:ext cx="2903342" cy="122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119416" y="4363468"/>
            <a:ext cx="20814" cy="21259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rot="18722978">
            <a:off x="1061845" y="2184480"/>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sp>
        <p:nvSpPr>
          <p:cNvPr id="32" name="テキスト ボックス 31"/>
          <p:cNvSpPr txBox="1"/>
          <p:nvPr/>
        </p:nvSpPr>
        <p:spPr>
          <a:xfrm>
            <a:off x="3496859" y="3306518"/>
            <a:ext cx="665018" cy="1384995"/>
          </a:xfrm>
          <a:prstGeom prst="rect">
            <a:avLst/>
          </a:prstGeom>
          <a:noFill/>
        </p:spPr>
        <p:txBody>
          <a:bodyPr wrap="square" rtlCol="0">
            <a:spAutoFit/>
          </a:bodyPr>
          <a:lstStyle/>
          <a:p>
            <a:r>
              <a:rPr kumimoji="1" lang="ja-JP" altLang="en-US" sz="2800" dirty="0" smtClean="0"/>
              <a:t>配</a:t>
            </a:r>
            <a:endParaRPr kumimoji="1" lang="en-US" altLang="ja-JP" sz="2800" dirty="0" smtClean="0"/>
          </a:p>
          <a:p>
            <a:r>
              <a:rPr kumimoji="1" lang="ja-JP" altLang="en-US" sz="2800" dirty="0" smtClean="0"/>
              <a:t>列</a:t>
            </a:r>
            <a:endParaRPr kumimoji="1" lang="en-US" altLang="ja-JP" sz="2800" dirty="0" smtClean="0"/>
          </a:p>
          <a:p>
            <a:r>
              <a:rPr kumimoji="1" lang="en-US" altLang="ja-JP" sz="2800" dirty="0" smtClean="0"/>
              <a:t>[</a:t>
            </a:r>
            <a:r>
              <a:rPr kumimoji="1" lang="en-US" altLang="ja-JP" sz="2800" dirty="0" err="1" smtClean="0"/>
              <a:t>i</a:t>
            </a:r>
            <a:r>
              <a:rPr kumimoji="1" lang="en-US" altLang="ja-JP" sz="2800" dirty="0" smtClean="0"/>
              <a:t>]</a:t>
            </a:r>
            <a:endParaRPr kumimoji="1" lang="ja-JP" altLang="en-US" sz="2800" dirty="0"/>
          </a:p>
        </p:txBody>
      </p:sp>
      <p:sp>
        <p:nvSpPr>
          <p:cNvPr id="35" name="正方形/長方形 34"/>
          <p:cNvSpPr/>
          <p:nvPr/>
        </p:nvSpPr>
        <p:spPr>
          <a:xfrm>
            <a:off x="4218172" y="4548780"/>
            <a:ext cx="1503674" cy="534389"/>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4455491" y="1840259"/>
            <a:ext cx="1104405" cy="523220"/>
          </a:xfrm>
          <a:prstGeom prst="rect">
            <a:avLst/>
          </a:prstGeom>
          <a:noFill/>
        </p:spPr>
        <p:txBody>
          <a:bodyPr wrap="square" rtlCol="0">
            <a:spAutoFit/>
          </a:bodyPr>
          <a:lstStyle/>
          <a:p>
            <a:r>
              <a:rPr kumimoji="1" lang="en-US" altLang="ja-JP" sz="2800" dirty="0" smtClean="0"/>
              <a:t>4</a:t>
            </a:r>
            <a:r>
              <a:rPr kumimoji="1" lang="ja-JP" altLang="en-US" sz="2800" dirty="0" smtClean="0"/>
              <a:t>秒後</a:t>
            </a:r>
            <a:endParaRPr kumimoji="1" lang="ja-JP" altLang="en-US" sz="2800" dirty="0"/>
          </a:p>
        </p:txBody>
      </p:sp>
      <p:graphicFrame>
        <p:nvGraphicFramePr>
          <p:cNvPr id="38" name="表 37"/>
          <p:cNvGraphicFramePr>
            <a:graphicFrameLocks noGrp="1"/>
          </p:cNvGraphicFramePr>
          <p:nvPr>
            <p:extLst>
              <p:ext uri="{D42A27DB-BD31-4B8C-83A1-F6EECF244321}">
                <p14:modId xmlns:p14="http://schemas.microsoft.com/office/powerpoint/2010/main" val="2764447140"/>
              </p:ext>
            </p:extLst>
          </p:nvPr>
        </p:nvGraphicFramePr>
        <p:xfrm>
          <a:off x="6743701" y="2413437"/>
          <a:ext cx="5185062" cy="4039316"/>
        </p:xfrm>
        <a:graphic>
          <a:graphicData uri="http://schemas.openxmlformats.org/drawingml/2006/table">
            <a:tbl>
              <a:tblPr>
                <a:tableStyleId>{5C22544A-7EE6-4342-B048-85BDC9FD1C3A}</a:tableStyleId>
              </a:tblPr>
              <a:tblGrid>
                <a:gridCol w="864177"/>
                <a:gridCol w="864177"/>
                <a:gridCol w="864177"/>
                <a:gridCol w="864177"/>
                <a:gridCol w="864177"/>
                <a:gridCol w="864177"/>
              </a:tblGrid>
              <a:tr h="558212">
                <a:tc>
                  <a:txBody>
                    <a:bodyPr/>
                    <a:lstStyle/>
                    <a:p>
                      <a:pPr algn="r" fontAlgn="ctr"/>
                      <a:r>
                        <a:rPr lang="en-US" altLang="ja-JP" sz="2400" b="0" i="0" u="none" strike="noStrike" dirty="0" smtClean="0">
                          <a:solidFill>
                            <a:schemeClr val="dk1"/>
                          </a:solidFill>
                          <a:effectLst/>
                          <a:latin typeface="+mn-lt"/>
                          <a:ea typeface="+mn-ea"/>
                        </a:rPr>
                        <a:t>[1]</a:t>
                      </a: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30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40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50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[2]</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30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40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[3]</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30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[4]</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rgbClr val="000000"/>
                          </a:solidFill>
                          <a:effectLst/>
                          <a:latin typeface="ＭＳ Ｐゴシック" panose="020B0600070205080204" pitchFamily="50" charset="-128"/>
                          <a:ea typeface="ＭＳ Ｐゴシック" panose="020B0600070205080204" pitchFamily="50" charset="-128"/>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[5]</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690044">
                <a:tc>
                  <a:txBody>
                    <a:bodyPr/>
                    <a:lstStyle/>
                    <a:p>
                      <a:pPr algn="r" fontAlgn="ctr"/>
                      <a:r>
                        <a:rPr lang="en-US" altLang="ja-JP" sz="2400" u="none" strike="noStrike" dirty="0" smtClean="0">
                          <a:effectLst/>
                        </a:rPr>
                        <a:t>[6]</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b="0" i="0" u="none" strike="noStrike" dirty="0" smtClean="0">
                          <a:solidFill>
                            <a:schemeClr val="dk1"/>
                          </a:solidFill>
                          <a:effectLst/>
                          <a:latin typeface="+mn-lt"/>
                          <a:ea typeface="+mn-ea"/>
                        </a:rPr>
                        <a:t>0</a:t>
                      </a:r>
                      <a:r>
                        <a:rPr lang="ja-JP" altLang="en-US" sz="2000" b="0" i="0" u="none" strike="noStrike" dirty="0" smtClean="0">
                          <a:solidFill>
                            <a:schemeClr val="dk1"/>
                          </a:solidFill>
                          <a:effectLst/>
                          <a:latin typeface="+mn-lt"/>
                          <a:ea typeface="+mn-ea"/>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1</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2</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3</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4</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bl>
          </a:graphicData>
        </a:graphic>
      </p:graphicFrame>
      <p:sp>
        <p:nvSpPr>
          <p:cNvPr id="40" name="テキスト ボックス 39"/>
          <p:cNvSpPr txBox="1"/>
          <p:nvPr/>
        </p:nvSpPr>
        <p:spPr>
          <a:xfrm>
            <a:off x="6172202" y="3193883"/>
            <a:ext cx="571499" cy="1384995"/>
          </a:xfrm>
          <a:prstGeom prst="rect">
            <a:avLst/>
          </a:prstGeom>
          <a:noFill/>
        </p:spPr>
        <p:txBody>
          <a:bodyPr wrap="square" rtlCol="0">
            <a:spAutoFit/>
          </a:bodyPr>
          <a:lstStyle/>
          <a:p>
            <a:r>
              <a:rPr kumimoji="1" lang="ja-JP" altLang="en-US" sz="2800" dirty="0" smtClean="0"/>
              <a:t>配</a:t>
            </a:r>
            <a:endParaRPr kumimoji="1" lang="en-US" altLang="ja-JP" sz="2800" dirty="0" smtClean="0"/>
          </a:p>
          <a:p>
            <a:r>
              <a:rPr kumimoji="1" lang="ja-JP" altLang="en-US" sz="2800" dirty="0" smtClean="0"/>
              <a:t>列</a:t>
            </a:r>
            <a:endParaRPr kumimoji="1" lang="en-US" altLang="ja-JP" sz="2800" dirty="0" smtClean="0"/>
          </a:p>
          <a:p>
            <a:r>
              <a:rPr kumimoji="1" lang="en-US" altLang="ja-JP" sz="2800" dirty="0" smtClean="0"/>
              <a:t>[</a:t>
            </a:r>
            <a:r>
              <a:rPr kumimoji="1" lang="en-US" altLang="ja-JP" sz="2800" dirty="0" err="1" smtClean="0"/>
              <a:t>i</a:t>
            </a:r>
            <a:r>
              <a:rPr kumimoji="1" lang="en-US" altLang="ja-JP" sz="2800" dirty="0" smtClean="0"/>
              <a:t>]</a:t>
            </a:r>
            <a:endParaRPr kumimoji="1" lang="ja-JP" altLang="en-US" sz="2800" dirty="0"/>
          </a:p>
        </p:txBody>
      </p:sp>
      <p:cxnSp>
        <p:nvCxnSpPr>
          <p:cNvPr id="41" name="直線コネクタ 40"/>
          <p:cNvCxnSpPr/>
          <p:nvPr/>
        </p:nvCxnSpPr>
        <p:spPr>
          <a:xfrm>
            <a:off x="11918373" y="2413436"/>
            <a:ext cx="0" cy="568755"/>
          </a:xfrm>
          <a:prstGeom prst="line">
            <a:avLst/>
          </a:prstGeom>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5885951" y="4731218"/>
            <a:ext cx="997527" cy="400110"/>
          </a:xfrm>
          <a:prstGeom prst="rect">
            <a:avLst/>
          </a:prstGeom>
          <a:noFill/>
        </p:spPr>
        <p:txBody>
          <a:bodyPr wrap="square" rtlCol="0">
            <a:spAutoFit/>
          </a:bodyPr>
          <a:lstStyle/>
          <a:p>
            <a:r>
              <a:rPr kumimoji="1" lang="ja-JP" altLang="en-US" sz="2000" dirty="0" smtClean="0"/>
              <a:t>カーブ</a:t>
            </a:r>
            <a:endParaRPr kumimoji="1" lang="ja-JP" altLang="en-US" sz="2000" dirty="0"/>
          </a:p>
        </p:txBody>
      </p:sp>
      <p:cxnSp>
        <p:nvCxnSpPr>
          <p:cNvPr id="30" name="直線コネクタ 29"/>
          <p:cNvCxnSpPr/>
          <p:nvPr/>
        </p:nvCxnSpPr>
        <p:spPr>
          <a:xfrm flipH="1">
            <a:off x="542204" y="3883231"/>
            <a:ext cx="3162897" cy="4802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599516" y="2982191"/>
            <a:ext cx="2541770" cy="13689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3" idx="3"/>
          </p:cNvCxnSpPr>
          <p:nvPr/>
        </p:nvCxnSpPr>
        <p:spPr>
          <a:xfrm flipH="1">
            <a:off x="599516" y="2559845"/>
            <a:ext cx="2314144" cy="180355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6760720" y="4623885"/>
            <a:ext cx="5190488" cy="601258"/>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3" name="正方形/長方形 22"/>
          <p:cNvSpPr/>
          <p:nvPr/>
        </p:nvSpPr>
        <p:spPr>
          <a:xfrm>
            <a:off x="1878682" y="4363402"/>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実</a:t>
            </a:r>
            <a:r>
              <a:rPr kumimoji="1" lang="ja-JP" altLang="en-US" sz="2400" dirty="0" smtClean="0"/>
              <a:t>車</a:t>
            </a:r>
            <a:endParaRPr kumimoji="1" lang="ja-JP" altLang="en-US" sz="2400" dirty="0"/>
          </a:p>
        </p:txBody>
      </p:sp>
      <p:sp>
        <p:nvSpPr>
          <p:cNvPr id="27" name="テキスト ボックス 26"/>
          <p:cNvSpPr txBox="1"/>
          <p:nvPr/>
        </p:nvSpPr>
        <p:spPr>
          <a:xfrm>
            <a:off x="2219991" y="2868395"/>
            <a:ext cx="902778"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
        <p:nvSpPr>
          <p:cNvPr id="31" name="テキスト ボックス 30"/>
          <p:cNvSpPr txBox="1"/>
          <p:nvPr/>
        </p:nvSpPr>
        <p:spPr>
          <a:xfrm>
            <a:off x="2380722" y="3269761"/>
            <a:ext cx="902778"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
        <p:nvSpPr>
          <p:cNvPr id="33" name="テキスト ボックス 32"/>
          <p:cNvSpPr txBox="1"/>
          <p:nvPr/>
        </p:nvSpPr>
        <p:spPr>
          <a:xfrm>
            <a:off x="2496644" y="3610215"/>
            <a:ext cx="902778"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
        <p:nvSpPr>
          <p:cNvPr id="37" name="テキスト ボックス 36"/>
          <p:cNvSpPr txBox="1"/>
          <p:nvPr/>
        </p:nvSpPr>
        <p:spPr>
          <a:xfrm>
            <a:off x="2558293" y="3999015"/>
            <a:ext cx="902778"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cxnSp>
        <p:nvCxnSpPr>
          <p:cNvPr id="42" name="直線コネクタ 41"/>
          <p:cNvCxnSpPr/>
          <p:nvPr/>
        </p:nvCxnSpPr>
        <p:spPr>
          <a:xfrm flipH="1">
            <a:off x="573887" y="2295377"/>
            <a:ext cx="1857987" cy="20818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1996704" y="2553075"/>
            <a:ext cx="1090539" cy="461665"/>
          </a:xfrm>
          <a:prstGeom prst="rect">
            <a:avLst/>
          </a:prstGeom>
          <a:noFill/>
        </p:spPr>
        <p:txBody>
          <a:bodyPr wrap="square" rtlCol="0">
            <a:spAutoFit/>
          </a:bodyPr>
          <a:lstStyle/>
          <a:p>
            <a:r>
              <a:rPr kumimoji="1" lang="en-US" altLang="ja-JP" sz="2400" dirty="0" smtClean="0"/>
              <a:t>10</a:t>
            </a:r>
            <a:r>
              <a:rPr kumimoji="1" lang="ja-JP" altLang="en-US" sz="2400" dirty="0" smtClean="0"/>
              <a:t>度</a:t>
            </a:r>
            <a:endParaRPr kumimoji="1" lang="ja-JP" altLang="en-US" sz="2400" dirty="0"/>
          </a:p>
        </p:txBody>
      </p:sp>
    </p:spTree>
    <p:extLst>
      <p:ext uri="{BB962C8B-B14F-4D97-AF65-F5344CB8AC3E}">
        <p14:creationId xmlns:p14="http://schemas.microsoft.com/office/powerpoint/2010/main" val="62390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7605" y="-6232"/>
            <a:ext cx="10058400" cy="1609344"/>
          </a:xfrm>
        </p:spPr>
        <p:txBody>
          <a:bodyPr/>
          <a:lstStyle/>
          <a:p>
            <a:r>
              <a:rPr lang="ja-JP" altLang="en-US" dirty="0"/>
              <a:t>ハンドルをきった時</a:t>
            </a:r>
            <a:r>
              <a:rPr lang="ja-JP" altLang="en-US" dirty="0" smtClean="0"/>
              <a:t>の改善点</a:t>
            </a:r>
            <a:r>
              <a:rPr lang="ja-JP" altLang="en-US" dirty="0"/>
              <a:t>③</a:t>
            </a:r>
            <a:endParaRPr kumimoji="1" lang="ja-JP" altLang="en-US" dirty="0"/>
          </a:p>
        </p:txBody>
      </p:sp>
      <p:sp>
        <p:nvSpPr>
          <p:cNvPr id="11" name="スライド番号プレースホルダー 10"/>
          <p:cNvSpPr>
            <a:spLocks noGrp="1"/>
          </p:cNvSpPr>
          <p:nvPr>
            <p:ph type="sldNum" sz="quarter" idx="12"/>
          </p:nvPr>
        </p:nvSpPr>
        <p:spPr>
          <a:xfrm>
            <a:off x="11297400" y="6280341"/>
            <a:ext cx="640080" cy="365125"/>
          </a:xfrm>
        </p:spPr>
        <p:txBody>
          <a:bodyPr/>
          <a:lstStyle/>
          <a:p>
            <a:fld id="{4FAB73BC-B049-4115-A692-8D63A059BFB8}" type="slidenum">
              <a:rPr lang="en-US" smtClean="0"/>
              <a:t>16</a:t>
            </a:fld>
            <a:endParaRPr lang="en-US" dirty="0"/>
          </a:p>
        </p:txBody>
      </p:sp>
      <p:sp>
        <p:nvSpPr>
          <p:cNvPr id="5" name="右矢印 4"/>
          <p:cNvSpPr/>
          <p:nvPr/>
        </p:nvSpPr>
        <p:spPr>
          <a:xfrm>
            <a:off x="2499544" y="4619182"/>
            <a:ext cx="1672387" cy="641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558866" y="5112787"/>
            <a:ext cx="1688073" cy="954107"/>
          </a:xfrm>
          <a:prstGeom prst="rect">
            <a:avLst/>
          </a:prstGeom>
          <a:noFill/>
        </p:spPr>
        <p:txBody>
          <a:bodyPr wrap="square" rtlCol="0">
            <a:spAutoFit/>
          </a:bodyPr>
          <a:lstStyle/>
          <a:p>
            <a:r>
              <a:rPr kumimoji="1" lang="en-US" altLang="ja-JP" sz="2800" dirty="0" smtClean="0"/>
              <a:t>4</a:t>
            </a:r>
            <a:r>
              <a:rPr kumimoji="1" lang="ja-JP" altLang="en-US" sz="2800" dirty="0" smtClean="0"/>
              <a:t>秒後の</a:t>
            </a:r>
            <a:endParaRPr kumimoji="1" lang="en-US" altLang="ja-JP" sz="2800" dirty="0" smtClean="0"/>
          </a:p>
          <a:p>
            <a:r>
              <a:rPr kumimoji="1" lang="ja-JP" altLang="en-US" sz="2800" dirty="0" smtClean="0"/>
              <a:t>実車</a:t>
            </a:r>
            <a:endParaRPr kumimoji="1" lang="ja-JP" altLang="en-US" sz="2800" dirty="0"/>
          </a:p>
        </p:txBody>
      </p:sp>
      <p:sp>
        <p:nvSpPr>
          <p:cNvPr id="38" name="スライド番号プレースホルダー 3"/>
          <p:cNvSpPr txBox="1">
            <a:spLocks/>
          </p:cNvSpPr>
          <p:nvPr/>
        </p:nvSpPr>
        <p:spPr>
          <a:xfrm>
            <a:off x="11503557" y="6251517"/>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16</a:t>
            </a:fld>
            <a:endParaRPr lang="en-US" dirty="0"/>
          </a:p>
        </p:txBody>
      </p:sp>
      <p:graphicFrame>
        <p:nvGraphicFramePr>
          <p:cNvPr id="40" name="表 39"/>
          <p:cNvGraphicFramePr>
            <a:graphicFrameLocks noGrp="1"/>
          </p:cNvGraphicFramePr>
          <p:nvPr>
            <p:extLst>
              <p:ext uri="{D42A27DB-BD31-4B8C-83A1-F6EECF244321}">
                <p14:modId xmlns:p14="http://schemas.microsoft.com/office/powerpoint/2010/main" val="464029844"/>
              </p:ext>
            </p:extLst>
          </p:nvPr>
        </p:nvGraphicFramePr>
        <p:xfrm>
          <a:off x="6501361" y="2275759"/>
          <a:ext cx="5185062" cy="4039316"/>
        </p:xfrm>
        <a:graphic>
          <a:graphicData uri="http://schemas.openxmlformats.org/drawingml/2006/table">
            <a:tbl>
              <a:tblPr>
                <a:tableStyleId>{5C22544A-7EE6-4342-B048-85BDC9FD1C3A}</a:tableStyleId>
              </a:tblPr>
              <a:tblGrid>
                <a:gridCol w="864177"/>
                <a:gridCol w="864177"/>
                <a:gridCol w="864177"/>
                <a:gridCol w="864177"/>
                <a:gridCol w="864177"/>
                <a:gridCol w="864177"/>
              </a:tblGrid>
              <a:tr h="558212">
                <a:tc>
                  <a:txBody>
                    <a:bodyPr/>
                    <a:lstStyle/>
                    <a:p>
                      <a:pPr algn="r" fontAlgn="ctr"/>
                      <a:r>
                        <a:rPr lang="en-US" altLang="ja-JP" sz="2400" b="0" i="0" u="none" strike="noStrike" dirty="0" smtClean="0">
                          <a:solidFill>
                            <a:schemeClr val="dk1"/>
                          </a:solidFill>
                          <a:effectLst/>
                          <a:latin typeface="+mn-lt"/>
                          <a:ea typeface="+mn-ea"/>
                        </a:rPr>
                        <a:t>[1]</a:t>
                      </a: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30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40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50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[2]</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30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40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[3]</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30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[4]</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rgbClr val="000000"/>
                          </a:solidFill>
                          <a:effectLst/>
                          <a:latin typeface="ＭＳ Ｐゴシック" panose="020B0600070205080204" pitchFamily="50" charset="-128"/>
                          <a:ea typeface="ＭＳ Ｐゴシック" panose="020B0600070205080204" pitchFamily="50" charset="-128"/>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smtClean="0">
                          <a:effectLst/>
                        </a:rPr>
                        <a:t>20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r" fontAlgn="ctr"/>
                      <a:r>
                        <a:rPr lang="en-US" altLang="ja-JP" sz="2400" u="none" strike="noStrike" dirty="0" smtClean="0">
                          <a:effectLst/>
                        </a:rPr>
                        <a:t>[5]</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a:effectLst/>
                        </a:rPr>
                        <a:t>0</a:t>
                      </a:r>
                      <a:endParaRPr lang="en-US" altLang="ja-JP" sz="24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b="0" i="0" u="none" strike="noStrike" dirty="0" smtClean="0">
                          <a:solidFill>
                            <a:schemeClr val="dk1"/>
                          </a:solidFill>
                          <a:effectLst/>
                          <a:latin typeface="+mn-lt"/>
                          <a:ea typeface="+mn-ea"/>
                        </a:rPr>
                        <a:t>10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690044">
                <a:tc>
                  <a:txBody>
                    <a:bodyPr/>
                    <a:lstStyle/>
                    <a:p>
                      <a:pPr algn="r" fontAlgn="ctr"/>
                      <a:r>
                        <a:rPr lang="en-US" altLang="ja-JP" sz="2400" u="none" strike="noStrike" dirty="0" smtClean="0">
                          <a:effectLst/>
                        </a:rPr>
                        <a:t>[6]</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r" fontAlgn="ctr"/>
                      <a:r>
                        <a:rPr lang="en-US" altLang="ja-JP" sz="2400" u="none" strike="noStrike" dirty="0">
                          <a:effectLst/>
                        </a:rPr>
                        <a:t>0</a:t>
                      </a:r>
                      <a:endParaRPr lang="en-US" altLang="ja-JP" sz="24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r h="558212">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b="0" i="0" u="none" strike="noStrike" dirty="0" smtClean="0">
                          <a:solidFill>
                            <a:schemeClr val="dk1"/>
                          </a:solidFill>
                          <a:effectLst/>
                          <a:latin typeface="+mn-lt"/>
                          <a:ea typeface="+mn-ea"/>
                        </a:rPr>
                        <a:t>0</a:t>
                      </a:r>
                      <a:r>
                        <a:rPr lang="ja-JP" altLang="en-US" sz="2000" b="0" i="0" u="none" strike="noStrike" dirty="0" smtClean="0">
                          <a:solidFill>
                            <a:schemeClr val="dk1"/>
                          </a:solidFill>
                          <a:effectLst/>
                          <a:latin typeface="+mn-lt"/>
                          <a:ea typeface="+mn-ea"/>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1</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2</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3</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c>
                  <a:txBody>
                    <a:bodyPr/>
                    <a:lstStyle/>
                    <a:p>
                      <a:pPr algn="l" fontAlgn="ctr"/>
                      <a:r>
                        <a:rPr lang="en-US" altLang="ja-JP" sz="2000" u="none" strike="noStrike" dirty="0" smtClean="0">
                          <a:effectLst/>
                        </a:rPr>
                        <a:t>4</a:t>
                      </a:r>
                      <a:r>
                        <a:rPr lang="ja-JP" altLang="en-US" sz="2000" u="none" strike="noStrike" dirty="0" smtClean="0">
                          <a:effectLst/>
                        </a:rPr>
                        <a:t>秒後</a:t>
                      </a:r>
                      <a:endParaRPr lang="ja-JP" altLang="en-US" sz="20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tr>
            </a:tbl>
          </a:graphicData>
        </a:graphic>
      </p:graphicFrame>
      <p:sp>
        <p:nvSpPr>
          <p:cNvPr id="7" name="上カーブ矢印 6"/>
          <p:cNvSpPr/>
          <p:nvPr/>
        </p:nvSpPr>
        <p:spPr>
          <a:xfrm rot="16200000">
            <a:off x="8082399" y="2587404"/>
            <a:ext cx="653921" cy="39015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上カーブ矢印 43"/>
          <p:cNvSpPr/>
          <p:nvPr/>
        </p:nvSpPr>
        <p:spPr>
          <a:xfrm rot="16200000">
            <a:off x="11556637" y="2689285"/>
            <a:ext cx="653921" cy="39015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上カーブ矢印 44"/>
          <p:cNvSpPr/>
          <p:nvPr/>
        </p:nvSpPr>
        <p:spPr>
          <a:xfrm rot="16200000">
            <a:off x="10723867" y="2650520"/>
            <a:ext cx="653921" cy="39015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上カーブ矢印 46"/>
          <p:cNvSpPr/>
          <p:nvPr/>
        </p:nvSpPr>
        <p:spPr>
          <a:xfrm rot="16200000">
            <a:off x="9804627" y="2650520"/>
            <a:ext cx="653921" cy="39015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上カーブ矢印 47"/>
          <p:cNvSpPr/>
          <p:nvPr/>
        </p:nvSpPr>
        <p:spPr>
          <a:xfrm rot="16200000">
            <a:off x="8959091" y="2660787"/>
            <a:ext cx="653921" cy="39015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5" name="直線コネクタ 64"/>
          <p:cNvCxnSpPr/>
          <p:nvPr/>
        </p:nvCxnSpPr>
        <p:spPr>
          <a:xfrm flipH="1">
            <a:off x="234538" y="3339007"/>
            <a:ext cx="2779639" cy="9310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293108" y="4270059"/>
            <a:ext cx="2903342" cy="122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V="1">
            <a:off x="1763153" y="4282381"/>
            <a:ext cx="20814" cy="21259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243253" y="2901104"/>
            <a:ext cx="2541770" cy="13689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直線コネクタ 69"/>
          <p:cNvCxnSpPr>
            <a:stCxn id="74" idx="3"/>
          </p:cNvCxnSpPr>
          <p:nvPr/>
        </p:nvCxnSpPr>
        <p:spPr>
          <a:xfrm flipH="1">
            <a:off x="243253" y="2523824"/>
            <a:ext cx="2092692" cy="175849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 name="正方形/長方形 70"/>
          <p:cNvSpPr/>
          <p:nvPr/>
        </p:nvSpPr>
        <p:spPr>
          <a:xfrm>
            <a:off x="1522419" y="4282315"/>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実</a:t>
            </a:r>
            <a:r>
              <a:rPr kumimoji="1" lang="ja-JP" altLang="en-US" sz="2400" dirty="0" smtClean="0"/>
              <a:t>車</a:t>
            </a:r>
            <a:endParaRPr kumimoji="1" lang="ja-JP" altLang="en-US" sz="2400" dirty="0"/>
          </a:p>
        </p:txBody>
      </p:sp>
      <p:grpSp>
        <p:nvGrpSpPr>
          <p:cNvPr id="72" name="グループ化 71"/>
          <p:cNvGrpSpPr/>
          <p:nvPr/>
        </p:nvGrpSpPr>
        <p:grpSpPr>
          <a:xfrm>
            <a:off x="232864" y="2061889"/>
            <a:ext cx="2103081" cy="2225371"/>
            <a:chOff x="589127" y="2142976"/>
            <a:chExt cx="2103081" cy="2225371"/>
          </a:xfrm>
        </p:grpSpPr>
        <p:cxnSp>
          <p:nvCxnSpPr>
            <p:cNvPr id="73" name="直線コネクタ 72"/>
            <p:cNvCxnSpPr/>
            <p:nvPr/>
          </p:nvCxnSpPr>
          <p:spPr>
            <a:xfrm flipH="1">
              <a:off x="589127" y="2142976"/>
              <a:ext cx="1791595" cy="22253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1982120" y="2420245"/>
              <a:ext cx="710088" cy="369332"/>
            </a:xfrm>
            <a:prstGeom prst="rect">
              <a:avLst/>
            </a:prstGeom>
            <a:noFill/>
          </p:spPr>
          <p:txBody>
            <a:bodyPr wrap="square" rtlCol="0">
              <a:spAutoFit/>
            </a:bodyPr>
            <a:lstStyle/>
            <a:p>
              <a:r>
                <a:rPr kumimoji="1" lang="en-US" altLang="ja-JP" dirty="0" smtClean="0"/>
                <a:t>10</a:t>
              </a:r>
              <a:r>
                <a:rPr kumimoji="1" lang="ja-JP" altLang="en-US" dirty="0" smtClean="0"/>
                <a:t>度</a:t>
              </a:r>
              <a:endParaRPr kumimoji="1" lang="ja-JP" altLang="en-US" dirty="0"/>
            </a:p>
          </p:txBody>
        </p:sp>
      </p:grpSp>
      <p:sp>
        <p:nvSpPr>
          <p:cNvPr id="75" name="テキスト ボックス 74"/>
          <p:cNvSpPr txBox="1"/>
          <p:nvPr/>
        </p:nvSpPr>
        <p:spPr>
          <a:xfrm>
            <a:off x="1863728" y="2787308"/>
            <a:ext cx="902778" cy="369332"/>
          </a:xfrm>
          <a:prstGeom prst="rect">
            <a:avLst/>
          </a:prstGeom>
          <a:noFill/>
        </p:spPr>
        <p:txBody>
          <a:bodyPr wrap="square" rtlCol="0">
            <a:spAutoFit/>
          </a:bodyPr>
          <a:lstStyle/>
          <a:p>
            <a:r>
              <a:rPr kumimoji="1" lang="en-US" altLang="ja-JP" dirty="0" smtClean="0"/>
              <a:t>10</a:t>
            </a:r>
            <a:r>
              <a:rPr kumimoji="1" lang="ja-JP" altLang="en-US" dirty="0" smtClean="0"/>
              <a:t>度</a:t>
            </a:r>
            <a:endParaRPr kumimoji="1" lang="ja-JP" altLang="en-US" dirty="0"/>
          </a:p>
        </p:txBody>
      </p:sp>
      <p:sp>
        <p:nvSpPr>
          <p:cNvPr id="76" name="テキスト ボックス 75"/>
          <p:cNvSpPr txBox="1"/>
          <p:nvPr/>
        </p:nvSpPr>
        <p:spPr>
          <a:xfrm>
            <a:off x="2024459" y="3188674"/>
            <a:ext cx="902778" cy="369332"/>
          </a:xfrm>
          <a:prstGeom prst="rect">
            <a:avLst/>
          </a:prstGeom>
          <a:noFill/>
        </p:spPr>
        <p:txBody>
          <a:bodyPr wrap="square" rtlCol="0">
            <a:spAutoFit/>
          </a:bodyPr>
          <a:lstStyle/>
          <a:p>
            <a:r>
              <a:rPr kumimoji="1" lang="en-US" altLang="ja-JP" dirty="0" smtClean="0"/>
              <a:t>10</a:t>
            </a:r>
            <a:r>
              <a:rPr kumimoji="1" lang="ja-JP" altLang="en-US" dirty="0" smtClean="0"/>
              <a:t>度</a:t>
            </a:r>
            <a:endParaRPr kumimoji="1" lang="ja-JP" altLang="en-US" dirty="0"/>
          </a:p>
        </p:txBody>
      </p:sp>
      <p:sp>
        <p:nvSpPr>
          <p:cNvPr id="77" name="テキスト ボックス 76"/>
          <p:cNvSpPr txBox="1"/>
          <p:nvPr/>
        </p:nvSpPr>
        <p:spPr>
          <a:xfrm>
            <a:off x="2140381" y="3529128"/>
            <a:ext cx="902778" cy="369332"/>
          </a:xfrm>
          <a:prstGeom prst="rect">
            <a:avLst/>
          </a:prstGeom>
          <a:noFill/>
        </p:spPr>
        <p:txBody>
          <a:bodyPr wrap="square" rtlCol="0">
            <a:spAutoFit/>
          </a:bodyPr>
          <a:lstStyle/>
          <a:p>
            <a:r>
              <a:rPr kumimoji="1" lang="en-US" altLang="ja-JP" dirty="0" smtClean="0"/>
              <a:t>10</a:t>
            </a:r>
            <a:r>
              <a:rPr kumimoji="1" lang="ja-JP" altLang="en-US" dirty="0" smtClean="0"/>
              <a:t>度</a:t>
            </a:r>
            <a:endParaRPr kumimoji="1" lang="ja-JP" altLang="en-US" dirty="0"/>
          </a:p>
        </p:txBody>
      </p:sp>
      <p:sp>
        <p:nvSpPr>
          <p:cNvPr id="78" name="テキスト ボックス 77"/>
          <p:cNvSpPr txBox="1"/>
          <p:nvPr/>
        </p:nvSpPr>
        <p:spPr>
          <a:xfrm>
            <a:off x="2202030" y="3917928"/>
            <a:ext cx="902778" cy="369332"/>
          </a:xfrm>
          <a:prstGeom prst="rect">
            <a:avLst/>
          </a:prstGeom>
          <a:noFill/>
        </p:spPr>
        <p:txBody>
          <a:bodyPr wrap="square" rtlCol="0">
            <a:spAutoFit/>
          </a:bodyPr>
          <a:lstStyle/>
          <a:p>
            <a:r>
              <a:rPr kumimoji="1" lang="en-US" altLang="ja-JP" dirty="0" smtClean="0"/>
              <a:t>10</a:t>
            </a:r>
            <a:r>
              <a:rPr kumimoji="1" lang="ja-JP" altLang="en-US" dirty="0" smtClean="0"/>
              <a:t>度</a:t>
            </a:r>
            <a:endParaRPr kumimoji="1" lang="ja-JP" altLang="en-US" dirty="0"/>
          </a:p>
        </p:txBody>
      </p:sp>
      <p:cxnSp>
        <p:nvCxnSpPr>
          <p:cNvPr id="80" name="直線コネクタ 79"/>
          <p:cNvCxnSpPr/>
          <p:nvPr/>
        </p:nvCxnSpPr>
        <p:spPr>
          <a:xfrm>
            <a:off x="3521430" y="4343442"/>
            <a:ext cx="2903342" cy="122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V="1">
            <a:off x="4991475" y="4355764"/>
            <a:ext cx="20814" cy="212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H="1">
            <a:off x="3471575" y="2974487"/>
            <a:ext cx="2541770" cy="136892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5" name="正方形/長方形 84"/>
          <p:cNvSpPr/>
          <p:nvPr/>
        </p:nvSpPr>
        <p:spPr>
          <a:xfrm>
            <a:off x="4750741" y="4355698"/>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実</a:t>
            </a:r>
            <a:r>
              <a:rPr kumimoji="1" lang="ja-JP" altLang="en-US" sz="2400" dirty="0" smtClean="0"/>
              <a:t>車</a:t>
            </a:r>
            <a:endParaRPr kumimoji="1" lang="ja-JP" altLang="en-US" sz="2400" dirty="0"/>
          </a:p>
        </p:txBody>
      </p:sp>
      <p:grpSp>
        <p:nvGrpSpPr>
          <p:cNvPr id="86" name="グループ化 85"/>
          <p:cNvGrpSpPr/>
          <p:nvPr/>
        </p:nvGrpSpPr>
        <p:grpSpPr>
          <a:xfrm rot="21033116">
            <a:off x="3285188" y="1785242"/>
            <a:ext cx="2416394" cy="2388325"/>
            <a:chOff x="589127" y="2012710"/>
            <a:chExt cx="2335095" cy="2355637"/>
          </a:xfrm>
        </p:grpSpPr>
        <p:cxnSp>
          <p:nvCxnSpPr>
            <p:cNvPr id="87" name="直線コネクタ 86"/>
            <p:cNvCxnSpPr/>
            <p:nvPr/>
          </p:nvCxnSpPr>
          <p:spPr>
            <a:xfrm flipH="1">
              <a:off x="589127" y="2012710"/>
              <a:ext cx="1895658" cy="235563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8" name="テキスト ボックス 87"/>
            <p:cNvSpPr txBox="1"/>
            <p:nvPr/>
          </p:nvSpPr>
          <p:spPr>
            <a:xfrm>
              <a:off x="2057370" y="2772663"/>
              <a:ext cx="866852" cy="447718"/>
            </a:xfrm>
            <a:prstGeom prst="rect">
              <a:avLst/>
            </a:prstGeom>
            <a:noFill/>
          </p:spPr>
          <p:txBody>
            <a:bodyPr wrap="square" rtlCol="0">
              <a:spAutoFit/>
            </a:bodyPr>
            <a:lstStyle/>
            <a:p>
              <a:r>
                <a:rPr kumimoji="1" lang="en-US" altLang="ja-JP" sz="2400" dirty="0"/>
                <a:t>3</a:t>
              </a:r>
              <a:r>
                <a:rPr kumimoji="1" lang="en-US" altLang="ja-JP" sz="2400" dirty="0" smtClean="0"/>
                <a:t>0</a:t>
              </a:r>
              <a:r>
                <a:rPr kumimoji="1" lang="ja-JP" altLang="en-US" sz="2400" dirty="0" smtClean="0"/>
                <a:t>度</a:t>
              </a:r>
              <a:endParaRPr kumimoji="1" lang="ja-JP" altLang="en-US" sz="2400" dirty="0"/>
            </a:p>
          </p:txBody>
        </p:sp>
      </p:grpSp>
      <p:sp>
        <p:nvSpPr>
          <p:cNvPr id="90" name="テキスト ボックス 89"/>
          <p:cNvSpPr txBox="1"/>
          <p:nvPr/>
        </p:nvSpPr>
        <p:spPr>
          <a:xfrm>
            <a:off x="5359788" y="3510754"/>
            <a:ext cx="902778" cy="400110"/>
          </a:xfrm>
          <a:prstGeom prst="rect">
            <a:avLst/>
          </a:prstGeom>
          <a:noFill/>
        </p:spPr>
        <p:txBody>
          <a:bodyPr wrap="square" rtlCol="0">
            <a:spAutoFit/>
          </a:bodyPr>
          <a:lstStyle/>
          <a:p>
            <a:r>
              <a:rPr kumimoji="1" lang="en-US" altLang="ja-JP" sz="2000" dirty="0"/>
              <a:t>2</a:t>
            </a:r>
            <a:r>
              <a:rPr kumimoji="1" lang="en-US" altLang="ja-JP" sz="2000" dirty="0" smtClean="0"/>
              <a:t>0</a:t>
            </a:r>
            <a:r>
              <a:rPr kumimoji="1" lang="ja-JP" altLang="en-US" sz="2000" dirty="0" smtClean="0"/>
              <a:t>度</a:t>
            </a:r>
            <a:endParaRPr kumimoji="1" lang="ja-JP" altLang="en-US" sz="2000" dirty="0"/>
          </a:p>
        </p:txBody>
      </p:sp>
      <p:sp>
        <p:nvSpPr>
          <p:cNvPr id="92" name="テキスト ボックス 91"/>
          <p:cNvSpPr txBox="1"/>
          <p:nvPr/>
        </p:nvSpPr>
        <p:spPr>
          <a:xfrm>
            <a:off x="5476189" y="3949460"/>
            <a:ext cx="902778" cy="400110"/>
          </a:xfrm>
          <a:prstGeom prst="rect">
            <a:avLst/>
          </a:prstGeom>
          <a:noFill/>
        </p:spPr>
        <p:txBody>
          <a:bodyPr wrap="square" rtlCol="0">
            <a:spAutoFit/>
          </a:bodyPr>
          <a:lstStyle/>
          <a:p>
            <a:r>
              <a:rPr kumimoji="1" lang="en-US" altLang="ja-JP" sz="2000" dirty="0" smtClean="0"/>
              <a:t>10</a:t>
            </a:r>
            <a:r>
              <a:rPr kumimoji="1" lang="ja-JP" altLang="en-US" sz="2000" dirty="0" smtClean="0"/>
              <a:t>度</a:t>
            </a:r>
            <a:endParaRPr kumimoji="1" lang="ja-JP" altLang="en-US" sz="2000" dirty="0"/>
          </a:p>
        </p:txBody>
      </p:sp>
      <p:cxnSp>
        <p:nvCxnSpPr>
          <p:cNvPr id="15" name="直線コネクタ 14"/>
          <p:cNvCxnSpPr/>
          <p:nvPr/>
        </p:nvCxnSpPr>
        <p:spPr>
          <a:xfrm flipV="1">
            <a:off x="232864" y="3804516"/>
            <a:ext cx="2871944" cy="4655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V="1">
            <a:off x="3507413" y="3884060"/>
            <a:ext cx="2871944" cy="4655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4" name="円弧 93"/>
          <p:cNvSpPr/>
          <p:nvPr/>
        </p:nvSpPr>
        <p:spPr>
          <a:xfrm>
            <a:off x="-1288426" y="2295461"/>
            <a:ext cx="3074280" cy="399991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8" name="正方形/長方形 67"/>
          <p:cNvSpPr/>
          <p:nvPr/>
        </p:nvSpPr>
        <p:spPr>
          <a:xfrm rot="18443340">
            <a:off x="662335" y="2064804"/>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sp>
        <p:nvSpPr>
          <p:cNvPr id="95" name="円弧 94"/>
          <p:cNvSpPr/>
          <p:nvPr/>
        </p:nvSpPr>
        <p:spPr>
          <a:xfrm>
            <a:off x="1870548" y="2339158"/>
            <a:ext cx="3074280" cy="399991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正方形/長方形 81"/>
          <p:cNvSpPr/>
          <p:nvPr/>
        </p:nvSpPr>
        <p:spPr>
          <a:xfrm rot="18103022">
            <a:off x="3701757" y="1983722"/>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実車</a:t>
            </a:r>
            <a:endParaRPr kumimoji="1" lang="ja-JP" altLang="en-US" sz="2400" dirty="0"/>
          </a:p>
        </p:txBody>
      </p:sp>
    </p:spTree>
    <p:extLst>
      <p:ext uri="{BB962C8B-B14F-4D97-AF65-F5344CB8AC3E}">
        <p14:creationId xmlns:p14="http://schemas.microsoft.com/office/powerpoint/2010/main" val="27530654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実験機器</a:t>
            </a:r>
            <a:endParaRPr kumimoji="1" lang="ja-JP" altLang="en-US" dirty="0"/>
          </a:p>
        </p:txBody>
      </p:sp>
      <p:sp>
        <p:nvSpPr>
          <p:cNvPr id="3" name="コンテンツ プレースホルダー 2"/>
          <p:cNvSpPr>
            <a:spLocks noGrp="1"/>
          </p:cNvSpPr>
          <p:nvPr>
            <p:ph idx="1"/>
          </p:nvPr>
        </p:nvSpPr>
        <p:spPr>
          <a:xfrm>
            <a:off x="309828" y="2380659"/>
            <a:ext cx="6079097" cy="4050792"/>
          </a:xfrm>
        </p:spPr>
        <p:txBody>
          <a:bodyPr/>
          <a:lstStyle/>
          <a:p>
            <a:r>
              <a:rPr lang="en-US" altLang="ja-JP" sz="2800" dirty="0"/>
              <a:t>d</a:t>
            </a:r>
            <a:r>
              <a:rPr lang="en-US" altLang="ja-JP" sz="2800" dirty="0" smtClean="0"/>
              <a:t>spic30f4011</a:t>
            </a:r>
            <a:endParaRPr lang="ja-JP" altLang="ja-JP" sz="2800" dirty="0"/>
          </a:p>
          <a:p>
            <a:r>
              <a:rPr lang="en-US" altLang="ja-JP" sz="2800" dirty="0" smtClean="0"/>
              <a:t>MPLAB</a:t>
            </a:r>
            <a:endParaRPr lang="ja-JP" altLang="ja-JP" sz="2800" dirty="0"/>
          </a:p>
          <a:p>
            <a:r>
              <a:rPr lang="ja-JP" altLang="en-US" sz="2800" dirty="0" smtClean="0"/>
              <a:t>距離センサ　</a:t>
            </a:r>
            <a:r>
              <a:rPr lang="en-US" altLang="ja-JP" sz="2800" dirty="0" smtClean="0"/>
              <a:t>SHARP GP</a:t>
            </a:r>
            <a:r>
              <a:rPr lang="ja-JP" altLang="en-US" sz="2800" dirty="0" smtClean="0"/>
              <a:t>２</a:t>
            </a:r>
            <a:r>
              <a:rPr lang="en-US" altLang="ja-JP" sz="2800" dirty="0" smtClean="0"/>
              <a:t>D×</a:t>
            </a:r>
            <a:r>
              <a:rPr lang="ja-JP" altLang="en-US" sz="2800" dirty="0" smtClean="0"/>
              <a:t>２</a:t>
            </a:r>
            <a:endParaRPr lang="en-US" altLang="ja-JP" sz="2800" dirty="0" smtClean="0"/>
          </a:p>
          <a:p>
            <a:r>
              <a:rPr lang="ja-JP" altLang="en-US" sz="2800" dirty="0" smtClean="0"/>
              <a:t>モータドライバ　</a:t>
            </a:r>
            <a:r>
              <a:rPr lang="en-US" altLang="ja-JP" sz="2800" dirty="0" smtClean="0"/>
              <a:t>TB6612FNG</a:t>
            </a:r>
            <a:endParaRPr lang="ja-JP" altLang="ja-JP" sz="2800" dirty="0"/>
          </a:p>
          <a:p>
            <a:r>
              <a:rPr lang="en-US" altLang="ja-JP" sz="2800" dirty="0"/>
              <a:t>DC</a:t>
            </a:r>
            <a:r>
              <a:rPr lang="ja-JP" altLang="ja-JP" sz="2800" dirty="0" smtClean="0"/>
              <a:t>モータ</a:t>
            </a:r>
            <a:r>
              <a:rPr lang="en-US" altLang="ja-JP" sz="2800" dirty="0" smtClean="0"/>
              <a:t>×</a:t>
            </a:r>
            <a:r>
              <a:rPr lang="ja-JP" altLang="en-US" sz="2800" dirty="0" smtClean="0"/>
              <a:t>２</a:t>
            </a:r>
            <a:endParaRPr lang="ja-JP" altLang="ja-JP" sz="28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17</a:t>
            </a:fld>
            <a:endParaRPr lang="en-US" dirty="0"/>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13878" t="8775" r="489" b="724"/>
          <a:stretch/>
        </p:blipFill>
        <p:spPr>
          <a:xfrm>
            <a:off x="5810597" y="2374378"/>
            <a:ext cx="6078859" cy="3892125"/>
          </a:xfrm>
          <a:prstGeom prst="rect">
            <a:avLst/>
          </a:prstGeom>
        </p:spPr>
      </p:pic>
      <p:sp>
        <p:nvSpPr>
          <p:cNvPr id="10" name="角丸四角形吹き出し 9"/>
          <p:cNvSpPr/>
          <p:nvPr/>
        </p:nvSpPr>
        <p:spPr>
          <a:xfrm>
            <a:off x="6685809" y="710032"/>
            <a:ext cx="4714504" cy="1092530"/>
          </a:xfrm>
          <a:prstGeom prst="wedgeRoundRectCallout">
            <a:avLst>
              <a:gd name="adj1" fmla="val -31250"/>
              <a:gd name="adj2" fmla="val 88587"/>
              <a:gd name="adj3" fmla="val 16667"/>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a:r>
              <a:rPr kumimoji="1" lang="ja-JP" altLang="en-US" sz="3600" dirty="0" smtClean="0"/>
              <a:t>自動追従車（実車）</a:t>
            </a:r>
            <a:endParaRPr kumimoji="1" lang="ja-JP" altLang="en-US" sz="3600" dirty="0"/>
          </a:p>
        </p:txBody>
      </p:sp>
    </p:spTree>
    <p:extLst>
      <p:ext uri="{BB962C8B-B14F-4D97-AF65-F5344CB8AC3E}">
        <p14:creationId xmlns:p14="http://schemas.microsoft.com/office/powerpoint/2010/main" val="4178172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線矢印コネクタ 27"/>
          <p:cNvCxnSpPr/>
          <p:nvPr/>
        </p:nvCxnSpPr>
        <p:spPr>
          <a:xfrm flipV="1">
            <a:off x="10404660" y="3696017"/>
            <a:ext cx="0" cy="31242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円弧 28"/>
          <p:cNvSpPr/>
          <p:nvPr/>
        </p:nvSpPr>
        <p:spPr>
          <a:xfrm rot="16200000">
            <a:off x="10174954" y="2171809"/>
            <a:ext cx="3993724" cy="3534311"/>
          </a:xfrm>
          <a:prstGeom prst="arc">
            <a:avLst>
              <a:gd name="adj1" fmla="val 16388474"/>
              <a:gd name="adj2" fmla="val 2145504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p:cNvSpPr/>
          <p:nvPr/>
        </p:nvSpPr>
        <p:spPr>
          <a:xfrm rot="16200000">
            <a:off x="7891365" y="2071342"/>
            <a:ext cx="3993724" cy="3534311"/>
          </a:xfrm>
          <a:prstGeom prst="arc">
            <a:avLst>
              <a:gd name="adj1" fmla="val 16388474"/>
              <a:gd name="adj2" fmla="val 2145504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p:cNvSpPr>
            <a:spLocks noGrp="1"/>
          </p:cNvSpPr>
          <p:nvPr>
            <p:ph type="title"/>
          </p:nvPr>
        </p:nvSpPr>
        <p:spPr>
          <a:xfrm>
            <a:off x="813722" y="494040"/>
            <a:ext cx="10058400" cy="1609344"/>
          </a:xfrm>
        </p:spPr>
        <p:txBody>
          <a:bodyPr/>
          <a:lstStyle/>
          <a:p>
            <a:r>
              <a:rPr lang="ja-JP" altLang="en-US" dirty="0" smtClean="0"/>
              <a:t>実験の流れ</a:t>
            </a:r>
            <a:endParaRPr kumimoji="1" lang="ja-JP" altLang="en-US" dirty="0"/>
          </a:p>
        </p:txBody>
      </p:sp>
      <p:sp>
        <p:nvSpPr>
          <p:cNvPr id="3" name="コンテンツ プレースホルダー 2"/>
          <p:cNvSpPr>
            <a:spLocks noGrp="1"/>
          </p:cNvSpPr>
          <p:nvPr>
            <p:ph idx="1"/>
          </p:nvPr>
        </p:nvSpPr>
        <p:spPr>
          <a:xfrm>
            <a:off x="420889" y="2202117"/>
            <a:ext cx="6423482" cy="4050792"/>
          </a:xfrm>
        </p:spPr>
        <p:txBody>
          <a:bodyPr>
            <a:normAutofit fontScale="92500" lnSpcReduction="10000"/>
          </a:bodyPr>
          <a:lstStyle/>
          <a:p>
            <a:r>
              <a:rPr lang="ja-JP" altLang="en-US" sz="3000" dirty="0" smtClean="0"/>
              <a:t>前走車</a:t>
            </a:r>
            <a:r>
              <a:rPr lang="ja-JP" altLang="en-US" sz="3000" dirty="0"/>
              <a:t>が直進で走った時</a:t>
            </a:r>
            <a:r>
              <a:rPr lang="ja-JP" altLang="en-US" sz="3000" dirty="0" smtClean="0"/>
              <a:t>の実車の追従</a:t>
            </a:r>
            <a:endParaRPr lang="ja-JP" altLang="en-US" sz="3000" dirty="0"/>
          </a:p>
          <a:p>
            <a:endParaRPr kumimoji="1" lang="en-US" altLang="ja-JP" sz="3000" dirty="0"/>
          </a:p>
          <a:p>
            <a:r>
              <a:rPr kumimoji="1" lang="ja-JP" altLang="en-US" sz="3000" dirty="0" smtClean="0"/>
              <a:t>前走車がハンドルをきった時のズレがある</a:t>
            </a:r>
            <a:r>
              <a:rPr lang="ja-JP" altLang="en-US" sz="3000" dirty="0" smtClean="0"/>
              <a:t>実験②</a:t>
            </a:r>
            <a:r>
              <a:rPr kumimoji="1" lang="ja-JP" altLang="en-US" sz="3000" dirty="0" smtClean="0"/>
              <a:t>とズレ</a:t>
            </a:r>
            <a:r>
              <a:rPr lang="ja-JP" altLang="en-US" sz="3000" dirty="0"/>
              <a:t>が</a:t>
            </a:r>
            <a:r>
              <a:rPr kumimoji="1" lang="ja-JP" altLang="en-US" sz="3000" dirty="0" smtClean="0"/>
              <a:t>ない実験③を検証する。</a:t>
            </a:r>
            <a:endParaRPr kumimoji="1" lang="en-US" altLang="ja-JP" sz="3000" dirty="0" smtClean="0"/>
          </a:p>
          <a:p>
            <a:endParaRPr lang="en-US" altLang="ja-JP" sz="3000" dirty="0" smtClean="0"/>
          </a:p>
          <a:p>
            <a:r>
              <a:rPr lang="ja-JP" altLang="en-US" sz="3000" dirty="0" smtClean="0"/>
              <a:t>ハンドルをきった時のズレを検証するため、前走車が曲る位置に赤のラインをつけ、実車がいつ曲るか実験する。</a:t>
            </a:r>
            <a:endParaRPr lang="en-US" altLang="ja-JP" sz="30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18</a:t>
            </a:fld>
            <a:endParaRPr lang="en-US" dirty="0"/>
          </a:p>
        </p:txBody>
      </p:sp>
      <p:cxnSp>
        <p:nvCxnSpPr>
          <p:cNvPr id="6" name="直線コネクタ 5"/>
          <p:cNvCxnSpPr/>
          <p:nvPr/>
        </p:nvCxnSpPr>
        <p:spPr>
          <a:xfrm>
            <a:off x="7344655" y="3696017"/>
            <a:ext cx="18563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8144863" y="3733781"/>
            <a:ext cx="0" cy="31242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rot="2106456">
            <a:off x="7828556" y="3705183"/>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実</a:t>
            </a:r>
            <a:r>
              <a:rPr kumimoji="1" lang="ja-JP" altLang="en-US" sz="2400" dirty="0" smtClean="0"/>
              <a:t>車</a:t>
            </a:r>
            <a:endParaRPr kumimoji="1" lang="ja-JP" altLang="en-US" sz="2400" dirty="0"/>
          </a:p>
        </p:txBody>
      </p:sp>
      <p:sp>
        <p:nvSpPr>
          <p:cNvPr id="22" name="正方形/長方形 21"/>
          <p:cNvSpPr/>
          <p:nvPr/>
        </p:nvSpPr>
        <p:spPr>
          <a:xfrm rot="1895171">
            <a:off x="8252761" y="2001890"/>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a:t>
            </a:r>
            <a:r>
              <a:rPr kumimoji="1" lang="ja-JP" altLang="en-US" sz="2400" dirty="0"/>
              <a:t>車</a:t>
            </a:r>
          </a:p>
        </p:txBody>
      </p:sp>
      <p:cxnSp>
        <p:nvCxnSpPr>
          <p:cNvPr id="25" name="直線コネクタ 24"/>
          <p:cNvCxnSpPr/>
          <p:nvPr/>
        </p:nvCxnSpPr>
        <p:spPr>
          <a:xfrm>
            <a:off x="9130468" y="3696017"/>
            <a:ext cx="218066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10142777" y="3721027"/>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実</a:t>
            </a:r>
            <a:r>
              <a:rPr kumimoji="1" lang="ja-JP" altLang="en-US" sz="2400" dirty="0" smtClean="0"/>
              <a:t>車</a:t>
            </a:r>
            <a:endParaRPr kumimoji="1" lang="ja-JP" altLang="en-US" sz="2400" dirty="0"/>
          </a:p>
        </p:txBody>
      </p:sp>
      <p:sp>
        <p:nvSpPr>
          <p:cNvPr id="27" name="正方形/長方形 26"/>
          <p:cNvSpPr/>
          <p:nvPr/>
        </p:nvSpPr>
        <p:spPr>
          <a:xfrm rot="2061729">
            <a:off x="10826946" y="2080438"/>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a:t>
            </a:r>
            <a:r>
              <a:rPr kumimoji="1" lang="ja-JP" altLang="en-US" sz="2400" dirty="0"/>
              <a:t>車</a:t>
            </a:r>
          </a:p>
        </p:txBody>
      </p:sp>
      <p:sp>
        <p:nvSpPr>
          <p:cNvPr id="31" name="テキスト ボックス 30"/>
          <p:cNvSpPr txBox="1"/>
          <p:nvPr/>
        </p:nvSpPr>
        <p:spPr>
          <a:xfrm>
            <a:off x="8358060" y="818995"/>
            <a:ext cx="3569433" cy="584775"/>
          </a:xfrm>
          <a:prstGeom prst="rect">
            <a:avLst/>
          </a:prstGeom>
          <a:noFill/>
        </p:spPr>
        <p:txBody>
          <a:bodyPr wrap="square" rtlCol="0">
            <a:spAutoFit/>
          </a:bodyPr>
          <a:lstStyle/>
          <a:p>
            <a:r>
              <a:rPr kumimoji="1" lang="ja-JP" altLang="en-US" sz="3200" dirty="0" smtClean="0"/>
              <a:t>実験②　　実験③</a:t>
            </a:r>
            <a:endParaRPr kumimoji="1" lang="en-US" altLang="ja-JP" sz="3200" dirty="0" smtClean="0"/>
          </a:p>
        </p:txBody>
      </p:sp>
      <p:sp>
        <p:nvSpPr>
          <p:cNvPr id="32" name="テキスト ボックス 31"/>
          <p:cNvSpPr txBox="1"/>
          <p:nvPr/>
        </p:nvSpPr>
        <p:spPr>
          <a:xfrm>
            <a:off x="6970157" y="3229445"/>
            <a:ext cx="1211283" cy="369332"/>
          </a:xfrm>
          <a:prstGeom prst="rect">
            <a:avLst/>
          </a:prstGeom>
          <a:noFill/>
        </p:spPr>
        <p:txBody>
          <a:bodyPr wrap="square" rtlCol="0">
            <a:spAutoFit/>
          </a:bodyPr>
          <a:lstStyle/>
          <a:p>
            <a:r>
              <a:rPr kumimoji="1" lang="ja-JP" altLang="en-US" dirty="0" smtClean="0"/>
              <a:t>曲る位置</a:t>
            </a:r>
            <a:endParaRPr kumimoji="1" lang="ja-JP" altLang="en-US" dirty="0"/>
          </a:p>
        </p:txBody>
      </p:sp>
    </p:spTree>
    <p:extLst>
      <p:ext uri="{BB962C8B-B14F-4D97-AF65-F5344CB8AC3E}">
        <p14:creationId xmlns:p14="http://schemas.microsoft.com/office/powerpoint/2010/main" val="3253555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実験結果①</a:t>
            </a:r>
            <a:endParaRPr kumimoji="1" lang="ja-JP" altLang="en-US" dirty="0"/>
          </a:p>
        </p:txBody>
      </p:sp>
      <p:sp>
        <p:nvSpPr>
          <p:cNvPr id="3" name="コンテンツ プレースホルダー 2"/>
          <p:cNvSpPr>
            <a:spLocks noGrp="1"/>
          </p:cNvSpPr>
          <p:nvPr>
            <p:ph idx="1"/>
          </p:nvPr>
        </p:nvSpPr>
        <p:spPr>
          <a:xfrm>
            <a:off x="1069846" y="2221992"/>
            <a:ext cx="5615961" cy="4050792"/>
          </a:xfrm>
        </p:spPr>
        <p:txBody>
          <a:bodyPr>
            <a:normAutofit/>
          </a:bodyPr>
          <a:lstStyle/>
          <a:p>
            <a:r>
              <a:rPr kumimoji="1" lang="ja-JP" altLang="en-US" sz="3200" dirty="0" smtClean="0"/>
              <a:t>前走車が直進で走った時の追従</a:t>
            </a:r>
            <a:endParaRPr kumimoji="1" lang="ja-JP" altLang="en-US" sz="3200" dirty="0"/>
          </a:p>
        </p:txBody>
      </p:sp>
      <p:pic>
        <p:nvPicPr>
          <p:cNvPr id="4" name="ビデオ (1)">
            <a:hlinkClick r:id="" action="ppaction://media"/>
          </p:cNvPr>
          <p:cNvPicPr>
            <a:picLocks noChangeAspect="1"/>
          </p:cNvPicPr>
          <p:nvPr>
            <a:videoFile r:link="rId1"/>
            <p:extLst>
              <p:ext uri="{DAA4B4D4-6D71-4841-9C94-3DE7FCFB9230}">
                <p14:media xmlns:p14="http://schemas.microsoft.com/office/powerpoint/2010/main" r:embed="rId2">
                  <p14:trim end="2417.6666"/>
                </p14:media>
              </p:ext>
            </p:extLst>
          </p:nvPr>
        </p:nvPicPr>
        <p:blipFill rotWithShape="1">
          <a:blip r:embed="rId5"/>
          <a:srcRect l="-1" t="24542" r="-5964" b="187"/>
          <a:stretch/>
        </p:blipFill>
        <p:spPr>
          <a:xfrm>
            <a:off x="7813132" y="1235034"/>
            <a:ext cx="3406555" cy="5037750"/>
          </a:xfrm>
          <a:prstGeom prst="rect">
            <a:avLst/>
          </a:prstGeom>
        </p:spPr>
      </p:pic>
      <p:sp>
        <p:nvSpPr>
          <p:cNvPr id="5" name="スライド番号プレースホルダー 4"/>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19361312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研究背景と目的</a:t>
            </a:r>
            <a:endParaRPr kumimoji="1" lang="ja-JP" altLang="en-US" dirty="0"/>
          </a:p>
        </p:txBody>
      </p:sp>
      <p:sp>
        <p:nvSpPr>
          <p:cNvPr id="3" name="コンテンツ プレースホルダー 2"/>
          <p:cNvSpPr>
            <a:spLocks noGrp="1"/>
          </p:cNvSpPr>
          <p:nvPr>
            <p:ph idx="1"/>
          </p:nvPr>
        </p:nvSpPr>
        <p:spPr/>
        <p:txBody>
          <a:bodyPr/>
          <a:lstStyle/>
          <a:p>
            <a:r>
              <a:rPr lang="ja-JP" altLang="ja-JP" sz="2800" dirty="0" smtClean="0"/>
              <a:t>近年、</a:t>
            </a:r>
            <a:r>
              <a:rPr lang="ja-JP" altLang="en-US" sz="2800" dirty="0" smtClean="0"/>
              <a:t>日産の「</a:t>
            </a:r>
            <a:r>
              <a:rPr lang="ja-JP" altLang="en-US" sz="2800" dirty="0"/>
              <a:t>セレナ</a:t>
            </a:r>
            <a:r>
              <a:rPr lang="ja-JP" altLang="en-US" sz="2800" dirty="0" smtClean="0"/>
              <a:t>」や</a:t>
            </a:r>
            <a:r>
              <a:rPr lang="en-US" altLang="ja-JP" sz="2800" dirty="0" smtClean="0"/>
              <a:t>Google</a:t>
            </a:r>
            <a:r>
              <a:rPr lang="ja-JP" altLang="en-US" sz="2800" dirty="0" smtClean="0"/>
              <a:t>の自動運転開発会社「ウィズモ」など</a:t>
            </a:r>
            <a:r>
              <a:rPr lang="ja-JP" altLang="ja-JP" sz="2800" dirty="0" smtClean="0"/>
              <a:t>自動車への自動化が進</a:t>
            </a:r>
            <a:r>
              <a:rPr lang="ja-JP" altLang="en-US" sz="2800" dirty="0" smtClean="0"/>
              <a:t>んでいる。自動化することで乗用車の安全性や運転手の負担削減となり、全ての人々がより快適な自動車の運転となる。</a:t>
            </a:r>
            <a:endParaRPr lang="en-US" altLang="ja-JP" sz="2800" dirty="0" smtClean="0"/>
          </a:p>
          <a:p>
            <a:r>
              <a:rPr lang="ja-JP" altLang="ja-JP" sz="2800" dirty="0" smtClean="0"/>
              <a:t>そこで本研究では、</a:t>
            </a:r>
            <a:r>
              <a:rPr lang="ja-JP" altLang="en-US" sz="2800" dirty="0" smtClean="0"/>
              <a:t>赤外線距離センサをもちいて前走車の速度と傾きを認識して</a:t>
            </a:r>
            <a:r>
              <a:rPr lang="ja-JP" altLang="ja-JP" sz="2800" dirty="0" smtClean="0"/>
              <a:t>高速道路で</a:t>
            </a:r>
            <a:r>
              <a:rPr lang="ja-JP" altLang="en-US" sz="2800" dirty="0" smtClean="0"/>
              <a:t>の自動運転化を目標に、自動運転制御の知識を深める。</a:t>
            </a:r>
            <a:endParaRPr lang="ja-JP" altLang="ja-JP" sz="2800"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685876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kumimoji="1" lang="ja-JP" altLang="en-US" dirty="0" smtClean="0"/>
              <a:t>結果②</a:t>
            </a:r>
            <a:endParaRPr kumimoji="1" lang="ja-JP" altLang="en-US" dirty="0"/>
          </a:p>
        </p:txBody>
      </p:sp>
      <p:sp>
        <p:nvSpPr>
          <p:cNvPr id="3" name="コンテンツ プレースホルダー 2"/>
          <p:cNvSpPr>
            <a:spLocks noGrp="1"/>
          </p:cNvSpPr>
          <p:nvPr>
            <p:ph idx="1"/>
          </p:nvPr>
        </p:nvSpPr>
        <p:spPr>
          <a:xfrm>
            <a:off x="1069848" y="2221992"/>
            <a:ext cx="5734713" cy="4050792"/>
          </a:xfrm>
        </p:spPr>
        <p:txBody>
          <a:bodyPr/>
          <a:lstStyle/>
          <a:p>
            <a:r>
              <a:rPr lang="ja-JP" altLang="en-US" sz="3200" dirty="0" smtClean="0"/>
              <a:t>前走車がハンドルをきった時、ズレがある追従</a:t>
            </a:r>
            <a:endParaRPr lang="en-US" altLang="ja-JP" sz="3200" dirty="0" smtClean="0"/>
          </a:p>
          <a:p>
            <a:endParaRPr kumimoji="1" lang="en-US" altLang="ja-JP" sz="3200" dirty="0"/>
          </a:p>
          <a:p>
            <a:r>
              <a:rPr lang="ja-JP" altLang="en-US" sz="3200" dirty="0" smtClean="0"/>
              <a:t>赤のラインが前走車が曲る　位置。</a:t>
            </a:r>
            <a:endParaRPr lang="en-US" altLang="ja-JP" sz="3200" dirty="0" smtClean="0"/>
          </a:p>
          <a:p>
            <a:endParaRPr kumimoji="1" lang="en-US" altLang="ja-JP" sz="3200" dirty="0"/>
          </a:p>
        </p:txBody>
      </p:sp>
      <p:sp>
        <p:nvSpPr>
          <p:cNvPr id="5" name="スライド番号プレースホルダー 4"/>
          <p:cNvSpPr>
            <a:spLocks noGrp="1"/>
          </p:cNvSpPr>
          <p:nvPr>
            <p:ph type="sldNum" sz="quarter" idx="12"/>
          </p:nvPr>
        </p:nvSpPr>
        <p:spPr/>
        <p:txBody>
          <a:bodyPr/>
          <a:lstStyle/>
          <a:p>
            <a:fld id="{4FAB73BC-B049-4115-A692-8D63A059BFB8}" type="slidenum">
              <a:rPr lang="en-US" smtClean="0"/>
              <a:t>20</a:t>
            </a:fld>
            <a:endParaRPr lang="en-US" dirty="0"/>
          </a:p>
        </p:txBody>
      </p:sp>
      <p:pic>
        <p:nvPicPr>
          <p:cNvPr id="6" name="ビデオ_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21625" y="484632"/>
            <a:ext cx="3048000" cy="5410200"/>
          </a:xfrm>
          <a:prstGeom prst="rect">
            <a:avLst/>
          </a:prstGeom>
        </p:spPr>
      </p:pic>
    </p:spTree>
    <p:extLst>
      <p:ext uri="{BB962C8B-B14F-4D97-AF65-F5344CB8AC3E}">
        <p14:creationId xmlns:p14="http://schemas.microsoft.com/office/powerpoint/2010/main" val="6205235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実験結果③</a:t>
            </a:r>
            <a:endParaRPr kumimoji="1" lang="ja-JP" altLang="en-US" dirty="0"/>
          </a:p>
        </p:txBody>
      </p:sp>
      <p:sp>
        <p:nvSpPr>
          <p:cNvPr id="3" name="コンテンツ プレースホルダー 2"/>
          <p:cNvSpPr>
            <a:spLocks noGrp="1"/>
          </p:cNvSpPr>
          <p:nvPr>
            <p:ph idx="1"/>
          </p:nvPr>
        </p:nvSpPr>
        <p:spPr>
          <a:xfrm>
            <a:off x="1069849" y="2268186"/>
            <a:ext cx="5650514" cy="3904013"/>
          </a:xfrm>
        </p:spPr>
        <p:txBody>
          <a:bodyPr>
            <a:normAutofit/>
          </a:bodyPr>
          <a:lstStyle/>
          <a:p>
            <a:r>
              <a:rPr lang="ja-JP" altLang="en-US" sz="3200" dirty="0" smtClean="0"/>
              <a:t>前走車</a:t>
            </a:r>
            <a:r>
              <a:rPr lang="ja-JP" altLang="en-US" sz="3200" dirty="0"/>
              <a:t>がハンドルを</a:t>
            </a:r>
            <a:r>
              <a:rPr lang="ja-JP" altLang="en-US" sz="3200" dirty="0" smtClean="0"/>
              <a:t>きった時、ズレがない追従</a:t>
            </a:r>
            <a:endParaRPr lang="en-US" altLang="ja-JP" sz="3200" dirty="0" smtClean="0"/>
          </a:p>
          <a:p>
            <a:endParaRPr lang="en-US" altLang="ja-JP" sz="3200" dirty="0" smtClean="0"/>
          </a:p>
          <a:p>
            <a:r>
              <a:rPr lang="ja-JP" altLang="en-US" sz="3200" dirty="0"/>
              <a:t>赤のラインが前走車が曲る　位置。</a:t>
            </a:r>
            <a:endParaRPr lang="en-US" altLang="ja-JP" sz="3200" dirty="0"/>
          </a:p>
          <a:p>
            <a:endParaRPr lang="ja-JP" altLang="en-US" sz="2800"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21</a:t>
            </a:fld>
            <a:endParaRPr lang="en-US" dirty="0"/>
          </a:p>
        </p:txBody>
      </p:sp>
      <p:pic>
        <p:nvPicPr>
          <p:cNvPr id="5" name="ビデオ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250" t="-4578" r="17593" b="1"/>
          <a:stretch/>
        </p:blipFill>
        <p:spPr>
          <a:xfrm>
            <a:off x="7065817" y="719962"/>
            <a:ext cx="3716977" cy="5540947"/>
          </a:xfrm>
          <a:prstGeom prst="rect">
            <a:avLst/>
          </a:prstGeom>
        </p:spPr>
      </p:pic>
    </p:spTree>
    <p:extLst>
      <p:ext uri="{BB962C8B-B14F-4D97-AF65-F5344CB8AC3E}">
        <p14:creationId xmlns:p14="http://schemas.microsoft.com/office/powerpoint/2010/main" val="35700117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9847" y="484632"/>
            <a:ext cx="3941539" cy="1609344"/>
          </a:xfrm>
        </p:spPr>
        <p:txBody>
          <a:bodyPr/>
          <a:lstStyle/>
          <a:p>
            <a:r>
              <a:rPr kumimoji="1" lang="ja-JP" altLang="en-US" dirty="0" smtClean="0"/>
              <a:t>考察</a:t>
            </a:r>
            <a:endParaRPr kumimoji="1" lang="ja-JP" altLang="en-US"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22</a:t>
            </a:fld>
            <a:endParaRPr lang="en-US" dirty="0"/>
          </a:p>
        </p:txBody>
      </p:sp>
      <p:cxnSp>
        <p:nvCxnSpPr>
          <p:cNvPr id="29" name="直線コネクタ 28"/>
          <p:cNvCxnSpPr/>
          <p:nvPr/>
        </p:nvCxnSpPr>
        <p:spPr>
          <a:xfrm flipV="1">
            <a:off x="1069848" y="3194462"/>
            <a:ext cx="4960965" cy="71252"/>
          </a:xfrm>
          <a:prstGeom prst="line">
            <a:avLst/>
          </a:prstGeom>
          <a:ln w="76200">
            <a:solidFill>
              <a:schemeClr val="bg1"/>
            </a:solidFill>
          </a:ln>
        </p:spPr>
        <p:style>
          <a:lnRef idx="1">
            <a:schemeClr val="dk1"/>
          </a:lnRef>
          <a:fillRef idx="0">
            <a:schemeClr val="dk1"/>
          </a:fillRef>
          <a:effectRef idx="0">
            <a:schemeClr val="dk1"/>
          </a:effectRef>
          <a:fontRef idx="minor">
            <a:schemeClr val="tx1"/>
          </a:fontRef>
        </p:style>
      </p:cxnSp>
      <p:cxnSp>
        <p:nvCxnSpPr>
          <p:cNvPr id="33" name="直線コネクタ 32"/>
          <p:cNvCxnSpPr/>
          <p:nvPr/>
        </p:nvCxnSpPr>
        <p:spPr>
          <a:xfrm>
            <a:off x="4097034" y="3253163"/>
            <a:ext cx="3925508" cy="516578"/>
          </a:xfrm>
          <a:prstGeom prst="line">
            <a:avLst/>
          </a:prstGeom>
          <a:ln w="76200">
            <a:solidFill>
              <a:schemeClr val="bg1"/>
            </a:solidFill>
          </a:ln>
        </p:spPr>
        <p:style>
          <a:lnRef idx="1">
            <a:schemeClr val="dk1"/>
          </a:lnRef>
          <a:fillRef idx="0">
            <a:schemeClr val="dk1"/>
          </a:fillRef>
          <a:effectRef idx="0">
            <a:schemeClr val="dk1"/>
          </a:effectRef>
          <a:fontRef idx="minor">
            <a:schemeClr val="tx1"/>
          </a:fontRef>
        </p:style>
      </p:cxnSp>
      <p:cxnSp>
        <p:nvCxnSpPr>
          <p:cNvPr id="50" name="直線コネクタ 49"/>
          <p:cNvCxnSpPr/>
          <p:nvPr/>
        </p:nvCxnSpPr>
        <p:spPr>
          <a:xfrm>
            <a:off x="6282047" y="2677885"/>
            <a:ext cx="4690753" cy="1620983"/>
          </a:xfrm>
          <a:prstGeom prst="line">
            <a:avLst/>
          </a:prstGeom>
          <a:ln w="76200">
            <a:solidFill>
              <a:schemeClr val="bg1"/>
            </a:solidFill>
          </a:ln>
        </p:spPr>
        <p:style>
          <a:lnRef idx="1">
            <a:schemeClr val="dk1"/>
          </a:lnRef>
          <a:fillRef idx="0">
            <a:schemeClr val="dk1"/>
          </a:fillRef>
          <a:effectRef idx="0">
            <a:schemeClr val="dk1"/>
          </a:effectRef>
          <a:fontRef idx="minor">
            <a:schemeClr val="tx1"/>
          </a:fontRef>
        </p:style>
      </p:cxnSp>
      <p:sp>
        <p:nvSpPr>
          <p:cNvPr id="59" name="コンテンツ プレースホルダー 58"/>
          <p:cNvSpPr>
            <a:spLocks noGrp="1"/>
          </p:cNvSpPr>
          <p:nvPr>
            <p:ph idx="1"/>
          </p:nvPr>
        </p:nvSpPr>
        <p:spPr>
          <a:xfrm>
            <a:off x="914400" y="2093976"/>
            <a:ext cx="10058400" cy="4050792"/>
          </a:xfrm>
        </p:spPr>
        <p:txBody>
          <a:bodyPr/>
          <a:lstStyle/>
          <a:p>
            <a:r>
              <a:rPr lang="ja-JP" altLang="en-US" sz="3200" dirty="0" smtClean="0"/>
              <a:t>実験結果①では、前走車に合わせて追従することができたが、急加速すると距離センサの値がズレ</a:t>
            </a:r>
            <a:r>
              <a:rPr lang="ja-JP" altLang="en-US" sz="3200" dirty="0"/>
              <a:t>、</a:t>
            </a:r>
            <a:r>
              <a:rPr lang="ja-JP" altLang="en-US" sz="3200" dirty="0" smtClean="0"/>
              <a:t>上手く追従できなくなる。</a:t>
            </a:r>
            <a:endParaRPr lang="en-US" altLang="ja-JP" sz="3200" dirty="0" smtClean="0"/>
          </a:p>
          <a:p>
            <a:r>
              <a:rPr kumimoji="1" lang="ja-JP" altLang="en-US" sz="3200" dirty="0" smtClean="0"/>
              <a:t>実験結果②と③では</a:t>
            </a:r>
            <a:r>
              <a:rPr kumimoji="1" lang="ja-JP" altLang="en-US" dirty="0" smtClean="0"/>
              <a:t>、</a:t>
            </a:r>
            <a:r>
              <a:rPr kumimoji="1" lang="ja-JP" altLang="en-US" sz="3200" dirty="0" smtClean="0"/>
              <a:t>角度に配列を作ることで</a:t>
            </a:r>
            <a:r>
              <a:rPr lang="ja-JP" altLang="en-US" sz="3200" dirty="0" smtClean="0"/>
              <a:t>前走車の曲る位置で曲ることができた。</a:t>
            </a:r>
            <a:endParaRPr kumimoji="1" lang="ja-JP" altLang="en-US" sz="3200" dirty="0"/>
          </a:p>
        </p:txBody>
      </p:sp>
    </p:spTree>
    <p:extLst>
      <p:ext uri="{BB962C8B-B14F-4D97-AF65-F5344CB8AC3E}">
        <p14:creationId xmlns:p14="http://schemas.microsoft.com/office/powerpoint/2010/main" val="33938218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今後の課題</a:t>
            </a:r>
            <a:endParaRPr kumimoji="1" lang="ja-JP" altLang="en-US" dirty="0"/>
          </a:p>
        </p:txBody>
      </p:sp>
      <p:sp>
        <p:nvSpPr>
          <p:cNvPr id="3" name="コンテンツ プレースホルダー 2"/>
          <p:cNvSpPr>
            <a:spLocks noGrp="1"/>
          </p:cNvSpPr>
          <p:nvPr>
            <p:ph idx="1"/>
          </p:nvPr>
        </p:nvSpPr>
        <p:spPr>
          <a:xfrm>
            <a:off x="964036" y="2657621"/>
            <a:ext cx="5100367" cy="4050792"/>
          </a:xfrm>
        </p:spPr>
        <p:txBody>
          <a:bodyPr>
            <a:normAutofit/>
          </a:bodyPr>
          <a:lstStyle/>
          <a:p>
            <a:r>
              <a:rPr lang="ja-JP" altLang="en-US" sz="3200" dirty="0" smtClean="0"/>
              <a:t>前走車</a:t>
            </a:r>
            <a:r>
              <a:rPr kumimoji="1" lang="ja-JP" altLang="en-US" sz="3200" dirty="0" smtClean="0"/>
              <a:t>が曲ってしまい距離センサが測れない場合でも、カメラを使用して距離センサの角度を傾けて</a:t>
            </a:r>
            <a:r>
              <a:rPr lang="ja-JP" altLang="en-US" sz="3200" dirty="0" smtClean="0"/>
              <a:t>限界まで測れるようにする。</a:t>
            </a:r>
            <a:endParaRPr lang="en-US" altLang="ja-JP" sz="3200" dirty="0" smtClean="0"/>
          </a:p>
          <a:p>
            <a:endParaRPr kumimoji="1" lang="en-US" altLang="ja-JP" sz="2800"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23</a:t>
            </a:fld>
            <a:endParaRPr lang="en-US" dirty="0"/>
          </a:p>
        </p:txBody>
      </p:sp>
      <p:cxnSp>
        <p:nvCxnSpPr>
          <p:cNvPr id="7" name="直線矢印コネクタ 6"/>
          <p:cNvCxnSpPr/>
          <p:nvPr/>
        </p:nvCxnSpPr>
        <p:spPr>
          <a:xfrm flipV="1">
            <a:off x="7907338" y="4216973"/>
            <a:ext cx="20814" cy="21259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7666604" y="4216907"/>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実</a:t>
            </a:r>
            <a:r>
              <a:rPr kumimoji="1" lang="ja-JP" altLang="en-US" sz="2400" dirty="0" smtClean="0"/>
              <a:t>車</a:t>
            </a:r>
            <a:endParaRPr kumimoji="1" lang="ja-JP" altLang="en-US" sz="2400" dirty="0"/>
          </a:p>
        </p:txBody>
      </p:sp>
      <p:sp>
        <p:nvSpPr>
          <p:cNvPr id="20" name="円弧 19"/>
          <p:cNvSpPr/>
          <p:nvPr/>
        </p:nvSpPr>
        <p:spPr>
          <a:xfrm>
            <a:off x="4873689" y="2200274"/>
            <a:ext cx="3074280" cy="399991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正方形/長方形 18"/>
          <p:cNvSpPr/>
          <p:nvPr/>
        </p:nvSpPr>
        <p:spPr>
          <a:xfrm rot="19019963">
            <a:off x="7051534" y="2214680"/>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cxnSp>
        <p:nvCxnSpPr>
          <p:cNvPr id="32" name="直線矢印コネクタ 31"/>
          <p:cNvCxnSpPr/>
          <p:nvPr/>
        </p:nvCxnSpPr>
        <p:spPr>
          <a:xfrm flipV="1">
            <a:off x="10600122" y="4240847"/>
            <a:ext cx="20814" cy="21259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10359388" y="4240781"/>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実</a:t>
            </a:r>
            <a:r>
              <a:rPr kumimoji="1" lang="ja-JP" altLang="en-US" sz="2400" dirty="0" smtClean="0"/>
              <a:t>車</a:t>
            </a:r>
            <a:endParaRPr kumimoji="1" lang="ja-JP" altLang="en-US" sz="2400" dirty="0"/>
          </a:p>
        </p:txBody>
      </p:sp>
      <p:sp>
        <p:nvSpPr>
          <p:cNvPr id="37" name="円弧 36"/>
          <p:cNvSpPr/>
          <p:nvPr/>
        </p:nvSpPr>
        <p:spPr>
          <a:xfrm>
            <a:off x="7528534" y="2240858"/>
            <a:ext cx="3074280" cy="399991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正方形/長方形 35"/>
          <p:cNvSpPr/>
          <p:nvPr/>
        </p:nvSpPr>
        <p:spPr>
          <a:xfrm rot="19019963">
            <a:off x="9744318" y="2238554"/>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sp>
        <p:nvSpPr>
          <p:cNvPr id="45" name="右矢印 44"/>
          <p:cNvSpPr/>
          <p:nvPr/>
        </p:nvSpPr>
        <p:spPr>
          <a:xfrm>
            <a:off x="8452000" y="3989844"/>
            <a:ext cx="1742669" cy="795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8326773" y="4683017"/>
            <a:ext cx="2054431" cy="954107"/>
          </a:xfrm>
          <a:prstGeom prst="rect">
            <a:avLst/>
          </a:prstGeom>
          <a:noFill/>
        </p:spPr>
        <p:txBody>
          <a:bodyPr wrap="square" rtlCol="0">
            <a:spAutoFit/>
          </a:bodyPr>
          <a:lstStyle/>
          <a:p>
            <a:r>
              <a:rPr kumimoji="1" lang="ja-JP" altLang="en-US" sz="2800" dirty="0" smtClean="0"/>
              <a:t>距離センサを傾ける</a:t>
            </a:r>
            <a:endParaRPr kumimoji="1" lang="ja-JP" altLang="en-US" sz="2800" dirty="0"/>
          </a:p>
        </p:txBody>
      </p:sp>
      <p:cxnSp>
        <p:nvCxnSpPr>
          <p:cNvPr id="50" name="直線矢印コネクタ 49"/>
          <p:cNvCxnSpPr/>
          <p:nvPr/>
        </p:nvCxnSpPr>
        <p:spPr>
          <a:xfrm flipH="1" flipV="1">
            <a:off x="7750871" y="3046267"/>
            <a:ext cx="9328" cy="11766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H="1" flipV="1">
            <a:off x="8075221" y="2176400"/>
            <a:ext cx="23750" cy="20405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H="1" flipV="1">
            <a:off x="10194669" y="3297621"/>
            <a:ext cx="186535" cy="9431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flipV="1">
            <a:off x="10559271" y="2933205"/>
            <a:ext cx="228835" cy="1307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092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p:cNvCxnSpPr/>
          <p:nvPr/>
        </p:nvCxnSpPr>
        <p:spPr>
          <a:xfrm>
            <a:off x="9313316" y="888204"/>
            <a:ext cx="0" cy="5842262"/>
          </a:xfrm>
          <a:prstGeom prst="line">
            <a:avLst/>
          </a:prstGeom>
          <a:ln w="57150"/>
        </p:spPr>
        <p:style>
          <a:lnRef idx="1">
            <a:schemeClr val="dk1"/>
          </a:lnRef>
          <a:fillRef idx="0">
            <a:schemeClr val="dk1"/>
          </a:fillRef>
          <a:effectRef idx="0">
            <a:schemeClr val="dk1"/>
          </a:effectRef>
          <a:fontRef idx="minor">
            <a:schemeClr val="tx1"/>
          </a:fontRef>
        </p:style>
      </p:cxnSp>
      <p:sp>
        <p:nvSpPr>
          <p:cNvPr id="2" name="タイトル 1"/>
          <p:cNvSpPr>
            <a:spLocks noGrp="1"/>
          </p:cNvSpPr>
          <p:nvPr>
            <p:ph type="title"/>
          </p:nvPr>
        </p:nvSpPr>
        <p:spPr>
          <a:xfrm>
            <a:off x="1262598" y="537598"/>
            <a:ext cx="4921994" cy="1609344"/>
          </a:xfrm>
        </p:spPr>
        <p:txBody>
          <a:bodyPr/>
          <a:lstStyle/>
          <a:p>
            <a:r>
              <a:rPr lang="ja-JP" altLang="en-US" dirty="0"/>
              <a:t>今後の</a:t>
            </a:r>
            <a:r>
              <a:rPr lang="ja-JP" altLang="en-US" dirty="0" smtClean="0"/>
              <a:t>課題</a:t>
            </a:r>
            <a:r>
              <a:rPr lang="ja-JP" altLang="en-US" dirty="0"/>
              <a:t>②</a:t>
            </a:r>
            <a:endParaRPr kumimoji="1" lang="ja-JP" altLang="en-US" dirty="0"/>
          </a:p>
        </p:txBody>
      </p:sp>
      <p:sp>
        <p:nvSpPr>
          <p:cNvPr id="3" name="コンテンツ プレースホルダー 2"/>
          <p:cNvSpPr>
            <a:spLocks noGrp="1"/>
          </p:cNvSpPr>
          <p:nvPr>
            <p:ph idx="1"/>
          </p:nvPr>
        </p:nvSpPr>
        <p:spPr>
          <a:xfrm>
            <a:off x="892274" y="2222137"/>
            <a:ext cx="6214662" cy="4651208"/>
          </a:xfrm>
        </p:spPr>
        <p:txBody>
          <a:bodyPr/>
          <a:lstStyle/>
          <a:p>
            <a:r>
              <a:rPr lang="ja-JP" altLang="en-US" sz="3200" dirty="0" smtClean="0"/>
              <a:t>前走車</a:t>
            </a:r>
            <a:r>
              <a:rPr lang="ja-JP" altLang="en-US" sz="3200" dirty="0"/>
              <a:t>が車線</a:t>
            </a:r>
            <a:r>
              <a:rPr lang="ja-JP" altLang="en-US" sz="3200" dirty="0" smtClean="0"/>
              <a:t>変更した場合、隣の車に気付かずにぶつかってしまう。</a:t>
            </a:r>
            <a:endParaRPr lang="en-US" altLang="ja-JP" sz="3200" dirty="0" smtClean="0"/>
          </a:p>
          <a:p>
            <a:r>
              <a:rPr lang="ja-JP" altLang="en-US" sz="3200" dirty="0" smtClean="0"/>
              <a:t>そのため、白線から出てしまう場合でも白線を画像</a:t>
            </a:r>
            <a:r>
              <a:rPr lang="ja-JP" altLang="en-US" sz="3200" dirty="0"/>
              <a:t>処理をして白線から出ないよう</a:t>
            </a:r>
            <a:r>
              <a:rPr lang="ja-JP" altLang="en-US" sz="3200" dirty="0" smtClean="0"/>
              <a:t>に　制御</a:t>
            </a:r>
            <a:r>
              <a:rPr lang="ja-JP" altLang="en-US" sz="3200" dirty="0"/>
              <a:t>する。</a:t>
            </a:r>
            <a:endParaRPr lang="en-US" altLang="ja-JP" sz="32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24</a:t>
            </a:fld>
            <a:endParaRPr lang="en-US" dirty="0"/>
          </a:p>
        </p:txBody>
      </p:sp>
      <p:sp>
        <p:nvSpPr>
          <p:cNvPr id="5" name="正方形/長方形 4"/>
          <p:cNvSpPr/>
          <p:nvPr/>
        </p:nvSpPr>
        <p:spPr>
          <a:xfrm rot="550260">
            <a:off x="8858802" y="2835223"/>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a:t>実</a:t>
            </a:r>
            <a:r>
              <a:rPr kumimoji="1" lang="ja-JP" altLang="en-US" sz="2400" dirty="0" smtClean="0"/>
              <a:t>車</a:t>
            </a:r>
            <a:endParaRPr kumimoji="1" lang="ja-JP" altLang="en-US" sz="2400" dirty="0"/>
          </a:p>
        </p:txBody>
      </p:sp>
      <p:sp>
        <p:nvSpPr>
          <p:cNvPr id="6" name="正方形/長方形 5"/>
          <p:cNvSpPr/>
          <p:nvPr/>
        </p:nvSpPr>
        <p:spPr>
          <a:xfrm rot="1439210">
            <a:off x="9259879" y="1403623"/>
            <a:ext cx="523764" cy="104466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sp>
        <p:nvSpPr>
          <p:cNvPr id="8" name="正方形/長方形 7"/>
          <p:cNvSpPr/>
          <p:nvPr/>
        </p:nvSpPr>
        <p:spPr>
          <a:xfrm>
            <a:off x="9473122" y="3090639"/>
            <a:ext cx="523764" cy="1044661"/>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2400" dirty="0"/>
              <a:t>車</a:t>
            </a:r>
          </a:p>
        </p:txBody>
      </p:sp>
      <p:cxnSp>
        <p:nvCxnSpPr>
          <p:cNvPr id="11" name="直線コネクタ 10"/>
          <p:cNvCxnSpPr/>
          <p:nvPr/>
        </p:nvCxnSpPr>
        <p:spPr>
          <a:xfrm>
            <a:off x="8315562" y="950872"/>
            <a:ext cx="0" cy="5842262"/>
          </a:xfrm>
          <a:prstGeom prst="line">
            <a:avLst/>
          </a:prstGeom>
          <a:ln w="57150"/>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a:off x="10521943" y="1015738"/>
            <a:ext cx="0" cy="5842262"/>
          </a:xfrm>
          <a:prstGeom prst="line">
            <a:avLst/>
          </a:prstGeom>
          <a:ln w="57150"/>
        </p:spPr>
        <p:style>
          <a:lnRef idx="1">
            <a:schemeClr val="dk1"/>
          </a:lnRef>
          <a:fillRef idx="0">
            <a:schemeClr val="dk1"/>
          </a:fillRef>
          <a:effectRef idx="0">
            <a:schemeClr val="dk1"/>
          </a:effectRef>
          <a:fontRef idx="minor">
            <a:schemeClr val="tx1"/>
          </a:fontRef>
        </p:style>
      </p:cxnSp>
      <p:sp>
        <p:nvSpPr>
          <p:cNvPr id="14" name="星 6 13"/>
          <p:cNvSpPr/>
          <p:nvPr/>
        </p:nvSpPr>
        <p:spPr>
          <a:xfrm>
            <a:off x="9147166" y="2872482"/>
            <a:ext cx="629392" cy="436314"/>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4619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8317" y="418857"/>
            <a:ext cx="10058400" cy="1609344"/>
          </a:xfrm>
        </p:spPr>
        <p:txBody>
          <a:bodyPr/>
          <a:lstStyle/>
          <a:p>
            <a:r>
              <a:rPr kumimoji="1" lang="ja-JP" altLang="en-US" dirty="0" smtClean="0"/>
              <a:t>赤外線距離センサ</a:t>
            </a:r>
            <a:r>
              <a:rPr kumimoji="1" lang="en-US" altLang="ja-JP" dirty="0" smtClean="0"/>
              <a:t>(</a:t>
            </a:r>
            <a:r>
              <a:rPr lang="en-US" altLang="ja-JP" dirty="0"/>
              <a:t>SHARP GP</a:t>
            </a:r>
            <a:r>
              <a:rPr lang="ja-JP" altLang="en-US" dirty="0"/>
              <a:t>２</a:t>
            </a:r>
            <a:r>
              <a:rPr lang="en-US" altLang="ja-JP" dirty="0" smtClean="0"/>
              <a:t>D</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421190" y="2093976"/>
            <a:ext cx="7315804" cy="4050792"/>
          </a:xfrm>
        </p:spPr>
        <p:txBody>
          <a:bodyPr>
            <a:normAutofit/>
          </a:bodyPr>
          <a:lstStyle/>
          <a:p>
            <a:r>
              <a:rPr lang="ja-JP" altLang="en-US" sz="2800" dirty="0" smtClean="0"/>
              <a:t>発光側の赤外線が</a:t>
            </a:r>
            <a:r>
              <a:rPr lang="ja-JP" altLang="en-US" sz="2800" dirty="0"/>
              <a:t>物体に反射して受光</a:t>
            </a:r>
            <a:r>
              <a:rPr lang="ja-JP" altLang="en-US" sz="2800" dirty="0" smtClean="0"/>
              <a:t>することにより距離</a:t>
            </a:r>
            <a:r>
              <a:rPr lang="ja-JP" altLang="en-US" sz="2800" dirty="0"/>
              <a:t>を</a:t>
            </a:r>
            <a:r>
              <a:rPr lang="ja-JP" altLang="en-US" sz="2800" dirty="0" smtClean="0"/>
              <a:t>検出できる。　　　　</a:t>
            </a:r>
            <a:r>
              <a:rPr lang="en-US" altLang="ja-JP" sz="2800" dirty="0" smtClean="0"/>
              <a:t> </a:t>
            </a:r>
            <a:r>
              <a:rPr lang="en-US" altLang="ja-JP" sz="2800" dirty="0"/>
              <a:t>SHARP GP</a:t>
            </a:r>
            <a:r>
              <a:rPr lang="ja-JP" altLang="en-US" sz="2800" dirty="0"/>
              <a:t>２</a:t>
            </a:r>
            <a:r>
              <a:rPr lang="en-US" altLang="ja-JP" sz="2800" dirty="0" smtClean="0"/>
              <a:t>D</a:t>
            </a:r>
            <a:r>
              <a:rPr lang="ja-JP" altLang="en-US" sz="2800" dirty="0" smtClean="0"/>
              <a:t>の測定</a:t>
            </a:r>
            <a:r>
              <a:rPr lang="ja-JP" altLang="en-US" sz="2800" dirty="0"/>
              <a:t>距離を測る方法はＰＳＤ</a:t>
            </a:r>
            <a:r>
              <a:rPr lang="ja-JP" altLang="en-US" sz="2800" dirty="0" smtClean="0"/>
              <a:t>方式である。</a:t>
            </a:r>
            <a:endParaRPr lang="en-US" altLang="ja-JP" sz="2800" dirty="0" smtClean="0"/>
          </a:p>
          <a:p>
            <a:endParaRPr lang="en-US" altLang="ja-JP" sz="2800" dirty="0" smtClean="0"/>
          </a:p>
          <a:p>
            <a:r>
              <a:rPr lang="ja-JP" altLang="en-US" sz="2800" dirty="0"/>
              <a:t>ＰＳＤ</a:t>
            </a:r>
            <a:r>
              <a:rPr lang="ja-JP" altLang="en-US" sz="2800" dirty="0" smtClean="0"/>
              <a:t>方式は三角測量で</a:t>
            </a:r>
            <a:r>
              <a:rPr lang="ja-JP" altLang="en-US" sz="2800" dirty="0"/>
              <a:t>距離を検出するもの</a:t>
            </a:r>
            <a:r>
              <a:rPr lang="ja-JP" altLang="en-US" sz="2800" dirty="0" smtClean="0"/>
              <a:t>で反射した角度によって出力電圧が変化する。受光側の入射角度</a:t>
            </a:r>
            <a:r>
              <a:rPr lang="ja-JP" altLang="en-US" sz="2800" dirty="0"/>
              <a:t>の</a:t>
            </a:r>
            <a:r>
              <a:rPr lang="ja-JP" altLang="en-US" sz="2800" dirty="0" smtClean="0"/>
              <a:t>違いによ</a:t>
            </a:r>
            <a:r>
              <a:rPr lang="ja-JP" altLang="en-US" sz="2800" dirty="0"/>
              <a:t>って</a:t>
            </a:r>
            <a:r>
              <a:rPr lang="ja-JP" altLang="en-US" sz="2800" dirty="0" smtClean="0"/>
              <a:t>距離の</a:t>
            </a:r>
            <a:r>
              <a:rPr lang="ja-JP" altLang="en-US" sz="2800" dirty="0"/>
              <a:t>データ</a:t>
            </a:r>
            <a:r>
              <a:rPr lang="ja-JP" altLang="en-US" sz="2800" dirty="0" smtClean="0"/>
              <a:t>を</a:t>
            </a:r>
            <a:r>
              <a:rPr lang="ja-JP" altLang="en-US" sz="2800" dirty="0"/>
              <a:t>得ることが</a:t>
            </a:r>
            <a:r>
              <a:rPr lang="ja-JP" altLang="en-US" sz="2800" dirty="0" smtClean="0"/>
              <a:t>できる。</a:t>
            </a:r>
            <a:endParaRPr kumimoji="1" lang="ja-JP" altLang="en-US" sz="2800" dirty="0"/>
          </a:p>
        </p:txBody>
      </p:sp>
      <p:sp>
        <p:nvSpPr>
          <p:cNvPr id="4" name="スライド番号プレースホルダー 3"/>
          <p:cNvSpPr>
            <a:spLocks noGrp="1"/>
          </p:cNvSpPr>
          <p:nvPr>
            <p:ph type="sldNum" sz="quarter" idx="12"/>
          </p:nvPr>
        </p:nvSpPr>
        <p:spPr>
          <a:xfrm>
            <a:off x="11311128" y="6320033"/>
            <a:ext cx="640080" cy="365125"/>
          </a:xfrm>
        </p:spPr>
        <p:txBody>
          <a:bodyPr/>
          <a:lstStyle/>
          <a:p>
            <a:fld id="{4FAB73BC-B049-4115-A692-8D63A059BFB8}" type="slidenum">
              <a:rPr lang="en-US" smtClean="0"/>
              <a:t>3</a:t>
            </a:fld>
            <a:endParaRPr lang="en-US" dirty="0"/>
          </a:p>
        </p:txBody>
      </p:sp>
      <p:sp>
        <p:nvSpPr>
          <p:cNvPr id="5" name="正方形/長方形 4"/>
          <p:cNvSpPr/>
          <p:nvPr/>
        </p:nvSpPr>
        <p:spPr>
          <a:xfrm>
            <a:off x="8615190" y="1673318"/>
            <a:ext cx="2875402" cy="46270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対象物</a:t>
            </a:r>
            <a:endParaRPr kumimoji="1" lang="ja-JP" altLang="en-US" dirty="0"/>
          </a:p>
        </p:txBody>
      </p:sp>
      <p:sp>
        <p:nvSpPr>
          <p:cNvPr id="7" name="正方形/長方形 6"/>
          <p:cNvSpPr/>
          <p:nvPr/>
        </p:nvSpPr>
        <p:spPr>
          <a:xfrm>
            <a:off x="8689113" y="3342267"/>
            <a:ext cx="2875402" cy="44805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　　　対象物</a:t>
            </a:r>
            <a:endParaRPr kumimoji="1" lang="ja-JP" altLang="en-US" dirty="0"/>
          </a:p>
        </p:txBody>
      </p:sp>
      <p:sp>
        <p:nvSpPr>
          <p:cNvPr id="8" name="正方形/長方形 7"/>
          <p:cNvSpPr/>
          <p:nvPr/>
        </p:nvSpPr>
        <p:spPr>
          <a:xfrm>
            <a:off x="8967729" y="5630637"/>
            <a:ext cx="419963" cy="64214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正方形/長方形 8"/>
          <p:cNvSpPr/>
          <p:nvPr/>
        </p:nvSpPr>
        <p:spPr>
          <a:xfrm>
            <a:off x="10135518" y="5633805"/>
            <a:ext cx="1495650" cy="63897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1" name="直線矢印コネクタ 10"/>
          <p:cNvCxnSpPr>
            <a:stCxn id="8" idx="0"/>
          </p:cNvCxnSpPr>
          <p:nvPr/>
        </p:nvCxnSpPr>
        <p:spPr>
          <a:xfrm flipH="1" flipV="1">
            <a:off x="9177710" y="3790323"/>
            <a:ext cx="1" cy="184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endCxn id="9" idx="0"/>
          </p:cNvCxnSpPr>
          <p:nvPr/>
        </p:nvCxnSpPr>
        <p:spPr>
          <a:xfrm>
            <a:off x="9200865" y="3817794"/>
            <a:ext cx="1682478" cy="18160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9167055" y="2093977"/>
            <a:ext cx="194" cy="36002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9177710" y="2134930"/>
            <a:ext cx="1717556" cy="3524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円弧 17"/>
          <p:cNvSpPr/>
          <p:nvPr/>
        </p:nvSpPr>
        <p:spPr>
          <a:xfrm rot="12721421" flipH="1">
            <a:off x="9056371" y="3768876"/>
            <a:ext cx="340212" cy="319835"/>
          </a:xfrm>
          <a:prstGeom prst="arc">
            <a:avLst>
              <a:gd name="adj1" fmla="val 16916895"/>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円弧 18"/>
          <p:cNvSpPr/>
          <p:nvPr/>
        </p:nvSpPr>
        <p:spPr>
          <a:xfrm rot="7674504">
            <a:off x="9110573" y="2217617"/>
            <a:ext cx="261195" cy="339897"/>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p:cNvSpPr txBox="1"/>
          <p:nvPr/>
        </p:nvSpPr>
        <p:spPr>
          <a:xfrm>
            <a:off x="9024700" y="5599895"/>
            <a:ext cx="372454" cy="738664"/>
          </a:xfrm>
          <a:prstGeom prst="rect">
            <a:avLst/>
          </a:prstGeom>
          <a:noFill/>
        </p:spPr>
        <p:txBody>
          <a:bodyPr wrap="square" rtlCol="0">
            <a:spAutoFit/>
          </a:bodyPr>
          <a:lstStyle/>
          <a:p>
            <a:r>
              <a:rPr kumimoji="1" lang="en-US" altLang="ja-JP" sz="1400" dirty="0" smtClean="0"/>
              <a:t>LED</a:t>
            </a:r>
            <a:endParaRPr kumimoji="1" lang="ja-JP" altLang="en-US" sz="1400" dirty="0"/>
          </a:p>
        </p:txBody>
      </p:sp>
      <p:sp>
        <p:nvSpPr>
          <p:cNvPr id="31" name="テキスト ボックス 30"/>
          <p:cNvSpPr txBox="1"/>
          <p:nvPr/>
        </p:nvSpPr>
        <p:spPr>
          <a:xfrm>
            <a:off x="10473846" y="5775436"/>
            <a:ext cx="1674564" cy="369332"/>
          </a:xfrm>
          <a:prstGeom prst="rect">
            <a:avLst/>
          </a:prstGeom>
          <a:noFill/>
        </p:spPr>
        <p:txBody>
          <a:bodyPr wrap="square" rtlCol="0">
            <a:spAutoFit/>
          </a:bodyPr>
          <a:lstStyle/>
          <a:p>
            <a:r>
              <a:rPr kumimoji="1" lang="ja-JP" altLang="en-US" dirty="0" smtClean="0"/>
              <a:t>受光側</a:t>
            </a:r>
            <a:endParaRPr kumimoji="1" lang="ja-JP" altLang="en-US" dirty="0"/>
          </a:p>
        </p:txBody>
      </p:sp>
    </p:spTree>
    <p:extLst>
      <p:ext uri="{BB962C8B-B14F-4D97-AF65-F5344CB8AC3E}">
        <p14:creationId xmlns:p14="http://schemas.microsoft.com/office/powerpoint/2010/main" val="16993201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距離センサの出力による</a:t>
            </a:r>
            <a:r>
              <a:rPr lang="ja-JP" altLang="en-US" dirty="0" smtClean="0"/>
              <a:t>前走車</a:t>
            </a:r>
            <a:r>
              <a:rPr kumimoji="1" lang="ja-JP" altLang="en-US" dirty="0" smtClean="0"/>
              <a:t>の</a:t>
            </a:r>
            <a:r>
              <a:rPr lang="ja-JP" altLang="en-US" dirty="0" smtClean="0"/>
              <a:t>距離の求め方</a:t>
            </a:r>
            <a:endParaRPr kumimoji="1" lang="ja-JP" altLang="en-US" dirty="0"/>
          </a:p>
        </p:txBody>
      </p:sp>
      <p:sp>
        <p:nvSpPr>
          <p:cNvPr id="3" name="コンテンツ プレースホルダー 2"/>
          <p:cNvSpPr>
            <a:spLocks noGrp="1"/>
          </p:cNvSpPr>
          <p:nvPr>
            <p:ph idx="1"/>
          </p:nvPr>
        </p:nvSpPr>
        <p:spPr>
          <a:xfrm>
            <a:off x="1069848" y="2394308"/>
            <a:ext cx="5984095" cy="4050792"/>
          </a:xfrm>
        </p:spPr>
        <p:txBody>
          <a:bodyPr>
            <a:normAutofit/>
          </a:bodyPr>
          <a:lstStyle/>
          <a:p>
            <a:r>
              <a:rPr kumimoji="1" lang="ja-JP" altLang="en-US" sz="2800" dirty="0" smtClean="0"/>
              <a:t>距離センサの電圧と距離の関係は</a:t>
            </a:r>
            <a:r>
              <a:rPr lang="ja-JP" altLang="en-US" sz="2800" dirty="0"/>
              <a:t>　</a:t>
            </a:r>
            <a:r>
              <a:rPr lang="ja-JP" altLang="en-US" sz="2800" dirty="0" smtClean="0"/>
              <a:t>　　</a:t>
            </a:r>
            <a:r>
              <a:rPr kumimoji="1" lang="ja-JP" altLang="en-US" sz="2800" dirty="0" smtClean="0"/>
              <a:t>反比例のグラフとなっており、　　　　　　特別な計算式が</a:t>
            </a:r>
            <a:r>
              <a:rPr lang="ja-JP" altLang="en-US" sz="2800" dirty="0"/>
              <a:t>必要</a:t>
            </a:r>
            <a:r>
              <a:rPr kumimoji="1" lang="ja-JP" altLang="en-US" sz="2800" dirty="0" smtClean="0"/>
              <a:t>。</a:t>
            </a:r>
            <a:r>
              <a:rPr lang="ja-JP" altLang="en-US" sz="2800" dirty="0" smtClean="0"/>
              <a:t>　　　　　　　</a:t>
            </a:r>
            <a:endParaRPr kumimoji="1" lang="en-US" altLang="ja-JP" sz="2800" dirty="0" smtClean="0"/>
          </a:p>
          <a:p>
            <a:endParaRPr kumimoji="1" lang="en-US" altLang="ja-JP" sz="2800" dirty="0" smtClean="0"/>
          </a:p>
          <a:p>
            <a:r>
              <a:rPr lang="ja-JP" altLang="en-US" sz="2800" dirty="0" smtClean="0"/>
              <a:t>計算式　距離</a:t>
            </a:r>
            <a:r>
              <a:rPr lang="en-US" altLang="ja-JP" sz="2800" dirty="0" smtClean="0"/>
              <a:t>(cm</a:t>
            </a:r>
            <a:r>
              <a:rPr lang="en-US" altLang="ja-JP" sz="2800" dirty="0"/>
              <a:t>) = 4800</a:t>
            </a:r>
            <a:r>
              <a:rPr lang="en-US" altLang="ja-JP" sz="2800" dirty="0" smtClean="0"/>
              <a:t>/(X </a:t>
            </a:r>
            <a:r>
              <a:rPr lang="en-US" altLang="ja-JP" sz="2800" dirty="0"/>
              <a:t>- 20) </a:t>
            </a:r>
            <a:endParaRPr lang="en-US" altLang="ja-JP" sz="2800" dirty="0" smtClean="0"/>
          </a:p>
          <a:p>
            <a:r>
              <a:rPr lang="en-US" altLang="ja-JP" sz="2800" dirty="0" smtClean="0"/>
              <a:t> </a:t>
            </a:r>
            <a:r>
              <a:rPr lang="en-US" altLang="ja-JP" sz="2800" dirty="0"/>
              <a:t>X</a:t>
            </a:r>
            <a:r>
              <a:rPr lang="ja-JP" altLang="en-US" sz="2800" dirty="0" smtClean="0"/>
              <a:t>は</a:t>
            </a:r>
            <a:r>
              <a:rPr lang="en-US" altLang="ja-JP" sz="2800" dirty="0" smtClean="0"/>
              <a:t>80</a:t>
            </a:r>
            <a:r>
              <a:rPr lang="ja-JP" altLang="en-US" sz="2800" dirty="0" smtClean="0"/>
              <a:t>～</a:t>
            </a:r>
            <a:r>
              <a:rPr lang="en-US" altLang="ja-JP" sz="2800" dirty="0" smtClean="0"/>
              <a:t>500</a:t>
            </a:r>
            <a:endParaRPr lang="en-US" altLang="ja-JP" sz="2800" dirty="0"/>
          </a:p>
          <a:p>
            <a:r>
              <a:rPr lang="ja-JP" altLang="en-US" sz="2800" dirty="0" smtClean="0"/>
              <a:t>測れる距離　</a:t>
            </a:r>
            <a:r>
              <a:rPr lang="en-US" altLang="ja-JP" sz="2800" dirty="0" smtClean="0"/>
              <a:t>10cm</a:t>
            </a:r>
            <a:r>
              <a:rPr lang="ja-JP" altLang="en-US" sz="2800" dirty="0" smtClean="0"/>
              <a:t>～</a:t>
            </a:r>
            <a:r>
              <a:rPr lang="en-US" altLang="ja-JP" sz="2800" dirty="0" smtClean="0"/>
              <a:t>80cm</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943" y="1744566"/>
            <a:ext cx="4897265" cy="4700534"/>
          </a:xfrm>
          <a:prstGeom prst="rect">
            <a:avLst/>
          </a:prstGeom>
        </p:spPr>
      </p:pic>
      <p:sp>
        <p:nvSpPr>
          <p:cNvPr id="5" name="スライド番号プレースホルダー 4"/>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217660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4915" y="483748"/>
            <a:ext cx="10058400" cy="1609344"/>
          </a:xfrm>
        </p:spPr>
        <p:txBody>
          <a:bodyPr/>
          <a:lstStyle/>
          <a:p>
            <a:r>
              <a:rPr kumimoji="1" lang="ja-JP" altLang="en-US" dirty="0" smtClean="0"/>
              <a:t>前走車の速さ</a:t>
            </a:r>
            <a:r>
              <a:rPr lang="ja-JP" altLang="en-US" dirty="0" smtClean="0"/>
              <a:t>の</a:t>
            </a:r>
            <a:r>
              <a:rPr kumimoji="1" lang="ja-JP" altLang="en-US" dirty="0" smtClean="0"/>
              <a:t>求め方</a:t>
            </a:r>
            <a:endParaRPr kumimoji="1" lang="ja-JP" altLang="en-US"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5</a:t>
            </a:fld>
            <a:endParaRPr lang="en-US" dirty="0"/>
          </a:p>
        </p:txBody>
      </p:sp>
      <p:sp>
        <p:nvSpPr>
          <p:cNvPr id="5" name="正方形/長方形 4"/>
          <p:cNvSpPr/>
          <p:nvPr/>
        </p:nvSpPr>
        <p:spPr>
          <a:xfrm>
            <a:off x="9016221" y="4622596"/>
            <a:ext cx="629392" cy="119940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実車</a:t>
            </a:r>
            <a:endParaRPr kumimoji="1" lang="ja-JP" altLang="en-US" sz="2400" dirty="0"/>
          </a:p>
        </p:txBody>
      </p:sp>
      <p:sp>
        <p:nvSpPr>
          <p:cNvPr id="6" name="正方形/長方形 5"/>
          <p:cNvSpPr/>
          <p:nvPr/>
        </p:nvSpPr>
        <p:spPr>
          <a:xfrm>
            <a:off x="9020178" y="2044436"/>
            <a:ext cx="629392" cy="119940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sp>
        <p:nvSpPr>
          <p:cNvPr id="7" name="右矢印 6"/>
          <p:cNvSpPr/>
          <p:nvPr/>
        </p:nvSpPr>
        <p:spPr>
          <a:xfrm>
            <a:off x="9871244" y="3148097"/>
            <a:ext cx="1233056" cy="7837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972685" y="4613032"/>
            <a:ext cx="629392" cy="119940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実車</a:t>
            </a:r>
            <a:endParaRPr kumimoji="1" lang="ja-JP" altLang="en-US" sz="2400" dirty="0"/>
          </a:p>
        </p:txBody>
      </p:sp>
      <p:sp>
        <p:nvSpPr>
          <p:cNvPr id="9" name="正方形/長方形 8"/>
          <p:cNvSpPr/>
          <p:nvPr/>
        </p:nvSpPr>
        <p:spPr>
          <a:xfrm>
            <a:off x="10996432" y="1493388"/>
            <a:ext cx="629392" cy="119940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cxnSp>
        <p:nvCxnSpPr>
          <p:cNvPr id="11" name="直線コネクタ 10"/>
          <p:cNvCxnSpPr>
            <a:stCxn id="5" idx="0"/>
            <a:endCxn id="6" idx="2"/>
          </p:cNvCxnSpPr>
          <p:nvPr/>
        </p:nvCxnSpPr>
        <p:spPr>
          <a:xfrm flipV="1">
            <a:off x="9330917" y="3243844"/>
            <a:ext cx="3957" cy="13787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線コネクタ 12"/>
          <p:cNvCxnSpPr>
            <a:stCxn id="8" idx="0"/>
            <a:endCxn id="9" idx="2"/>
          </p:cNvCxnSpPr>
          <p:nvPr/>
        </p:nvCxnSpPr>
        <p:spPr>
          <a:xfrm flipV="1">
            <a:off x="11287381" y="2692796"/>
            <a:ext cx="23747" cy="19202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8621031" y="3326417"/>
            <a:ext cx="814447" cy="461665"/>
          </a:xfrm>
          <a:prstGeom prst="rect">
            <a:avLst/>
          </a:prstGeom>
          <a:noFill/>
        </p:spPr>
        <p:txBody>
          <a:bodyPr wrap="square" rtlCol="0">
            <a:spAutoFit/>
          </a:bodyPr>
          <a:lstStyle/>
          <a:p>
            <a:r>
              <a:rPr kumimoji="1" lang="en-US" altLang="ja-JP" sz="2400" dirty="0" smtClean="0"/>
              <a:t>5cm</a:t>
            </a:r>
            <a:endParaRPr kumimoji="1" lang="ja-JP" altLang="en-US" sz="2400" dirty="0"/>
          </a:p>
        </p:txBody>
      </p:sp>
      <p:sp>
        <p:nvSpPr>
          <p:cNvPr id="15" name="テキスト ボックス 14"/>
          <p:cNvSpPr txBox="1"/>
          <p:nvPr/>
        </p:nvSpPr>
        <p:spPr>
          <a:xfrm>
            <a:off x="11279576" y="3422081"/>
            <a:ext cx="912424" cy="461665"/>
          </a:xfrm>
          <a:prstGeom prst="rect">
            <a:avLst/>
          </a:prstGeom>
          <a:noFill/>
        </p:spPr>
        <p:txBody>
          <a:bodyPr wrap="square" rtlCol="0">
            <a:spAutoFit/>
          </a:bodyPr>
          <a:lstStyle/>
          <a:p>
            <a:r>
              <a:rPr kumimoji="1" lang="en-US" altLang="ja-JP" sz="2400" dirty="0" smtClean="0"/>
              <a:t>8cm</a:t>
            </a:r>
            <a:endParaRPr kumimoji="1" lang="ja-JP" altLang="en-US" sz="2400" dirty="0"/>
          </a:p>
        </p:txBody>
      </p:sp>
      <p:sp>
        <p:nvSpPr>
          <p:cNvPr id="10" name="テキスト ボックス 9"/>
          <p:cNvSpPr txBox="1"/>
          <p:nvPr/>
        </p:nvSpPr>
        <p:spPr>
          <a:xfrm>
            <a:off x="9704000" y="4048248"/>
            <a:ext cx="1567543" cy="523220"/>
          </a:xfrm>
          <a:prstGeom prst="rect">
            <a:avLst/>
          </a:prstGeom>
          <a:noFill/>
        </p:spPr>
        <p:txBody>
          <a:bodyPr wrap="square" rtlCol="0">
            <a:spAutoFit/>
          </a:bodyPr>
          <a:lstStyle/>
          <a:p>
            <a:r>
              <a:rPr kumimoji="1" lang="ja-JP" altLang="en-US" sz="2800" dirty="0" smtClean="0"/>
              <a:t>１秒後</a:t>
            </a:r>
            <a:endParaRPr kumimoji="1" lang="en-US" altLang="ja-JP" sz="2800" dirty="0" smtClean="0"/>
          </a:p>
        </p:txBody>
      </p:sp>
      <p:sp>
        <p:nvSpPr>
          <p:cNvPr id="12" name="テキスト ボックス 11"/>
          <p:cNvSpPr txBox="1"/>
          <p:nvPr/>
        </p:nvSpPr>
        <p:spPr>
          <a:xfrm>
            <a:off x="2331526" y="6100163"/>
            <a:ext cx="3546760" cy="523220"/>
          </a:xfrm>
          <a:prstGeom prst="rect">
            <a:avLst/>
          </a:prstGeom>
          <a:noFill/>
        </p:spPr>
        <p:txBody>
          <a:bodyPr wrap="square" rtlCol="0">
            <a:spAutoFit/>
          </a:bodyPr>
          <a:lstStyle/>
          <a:p>
            <a:r>
              <a:rPr kumimoji="1" lang="ja-JP" altLang="en-US" sz="2800" dirty="0"/>
              <a:t>実車</a:t>
            </a:r>
            <a:r>
              <a:rPr kumimoji="1" lang="en-US" altLang="ja-JP" sz="2800" dirty="0" smtClean="0"/>
              <a:t>(</a:t>
            </a:r>
            <a:r>
              <a:rPr kumimoji="1" lang="ja-JP" altLang="en-US" sz="2800" dirty="0" smtClean="0"/>
              <a:t>自動追従車</a:t>
            </a:r>
            <a:r>
              <a:rPr kumimoji="1" lang="en-US" altLang="ja-JP" sz="2800" dirty="0"/>
              <a:t>)</a:t>
            </a:r>
            <a:endParaRPr kumimoji="1" lang="ja-JP" altLang="en-US" sz="2800" dirty="0"/>
          </a:p>
        </p:txBody>
      </p:sp>
      <p:sp>
        <p:nvSpPr>
          <p:cNvPr id="16" name="フローチャート: 端子 15"/>
          <p:cNvSpPr/>
          <p:nvPr/>
        </p:nvSpPr>
        <p:spPr>
          <a:xfrm>
            <a:off x="3420719" y="2414100"/>
            <a:ext cx="4411370" cy="482516"/>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r>
              <a:rPr lang="ja-JP" altLang="en-US" sz="2400" dirty="0"/>
              <a:t>今の距離</a:t>
            </a:r>
            <a:r>
              <a:rPr lang="en-US" altLang="ja-JP" sz="2400" dirty="0"/>
              <a:t>(8) </a:t>
            </a:r>
            <a:r>
              <a:rPr lang="ja-JP" altLang="en-US" sz="2400" dirty="0"/>
              <a:t>－前の距離 </a:t>
            </a:r>
            <a:r>
              <a:rPr lang="en-US" altLang="ja-JP" sz="2400" dirty="0"/>
              <a:t>(5)</a:t>
            </a:r>
          </a:p>
        </p:txBody>
      </p:sp>
      <p:sp>
        <p:nvSpPr>
          <p:cNvPr id="19" name="フローチャート: 端子 18"/>
          <p:cNvSpPr/>
          <p:nvPr/>
        </p:nvSpPr>
        <p:spPr>
          <a:xfrm>
            <a:off x="1871004" y="3422082"/>
            <a:ext cx="6738267" cy="1178938"/>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r>
              <a:rPr lang="ja-JP" altLang="en-US" sz="2400" dirty="0" smtClean="0"/>
              <a:t>　　変化</a:t>
            </a:r>
            <a:r>
              <a:rPr lang="ja-JP" altLang="en-US" sz="2400" dirty="0"/>
              <a:t>した距離</a:t>
            </a:r>
            <a:r>
              <a:rPr lang="en-US" altLang="ja-JP" sz="2400" dirty="0"/>
              <a:t>(3)</a:t>
            </a:r>
            <a:r>
              <a:rPr lang="ja-JP" altLang="en-US" sz="2400" dirty="0"/>
              <a:t> </a:t>
            </a:r>
            <a:r>
              <a:rPr lang="en-US" altLang="ja-JP" sz="2400" dirty="0"/>
              <a:t>÷</a:t>
            </a:r>
            <a:r>
              <a:rPr lang="ja-JP" altLang="en-US" sz="2400" dirty="0"/>
              <a:t> 割り込み速度</a:t>
            </a:r>
            <a:r>
              <a:rPr lang="en-US" altLang="ja-JP" sz="2400" dirty="0"/>
              <a:t>(1</a:t>
            </a:r>
            <a:r>
              <a:rPr lang="ja-JP" altLang="en-US" sz="2400" dirty="0"/>
              <a:t>秒</a:t>
            </a:r>
            <a:r>
              <a:rPr lang="en-US" altLang="ja-JP" sz="2400" dirty="0"/>
              <a:t>)</a:t>
            </a:r>
            <a:r>
              <a:rPr lang="ja-JP" altLang="en-US" sz="2400" dirty="0"/>
              <a:t>  </a:t>
            </a:r>
            <a:endParaRPr lang="en-US" altLang="ja-JP" sz="2400" dirty="0"/>
          </a:p>
          <a:p>
            <a:r>
              <a:rPr lang="ja-JP" altLang="en-US" sz="2400" dirty="0"/>
              <a:t>　　割り込み速度</a:t>
            </a:r>
            <a:r>
              <a:rPr lang="en-US" altLang="ja-JP" sz="2400" dirty="0"/>
              <a:t>(</a:t>
            </a:r>
            <a:r>
              <a:rPr lang="ja-JP" altLang="en-US" sz="2400" dirty="0"/>
              <a:t>センサが出力する時間</a:t>
            </a:r>
            <a:r>
              <a:rPr lang="en-US" altLang="ja-JP" sz="2400" dirty="0"/>
              <a:t>)</a:t>
            </a:r>
          </a:p>
        </p:txBody>
      </p:sp>
      <p:sp>
        <p:nvSpPr>
          <p:cNvPr id="20" name="フローチャート: 端子 19"/>
          <p:cNvSpPr/>
          <p:nvPr/>
        </p:nvSpPr>
        <p:spPr>
          <a:xfrm>
            <a:off x="1998823" y="5215828"/>
            <a:ext cx="6657100" cy="812633"/>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r>
              <a:rPr lang="ja-JP" altLang="en-US" sz="2400" dirty="0"/>
              <a:t>実車の現在の速さ　＋　変化した速度</a:t>
            </a:r>
            <a:r>
              <a:rPr lang="en-US" altLang="ja-JP" sz="2400" dirty="0"/>
              <a:t>V1</a:t>
            </a:r>
          </a:p>
        </p:txBody>
      </p:sp>
      <p:sp>
        <p:nvSpPr>
          <p:cNvPr id="21" name="テキスト ボックス 20"/>
          <p:cNvSpPr txBox="1"/>
          <p:nvPr/>
        </p:nvSpPr>
        <p:spPr>
          <a:xfrm>
            <a:off x="2846744" y="2396885"/>
            <a:ext cx="463138" cy="461665"/>
          </a:xfrm>
          <a:prstGeom prst="rect">
            <a:avLst/>
          </a:prstGeom>
          <a:noFill/>
        </p:spPr>
        <p:txBody>
          <a:bodyPr wrap="square" rtlCol="0">
            <a:spAutoFit/>
          </a:bodyPr>
          <a:lstStyle/>
          <a:p>
            <a:r>
              <a:rPr kumimoji="1" lang="ja-JP" altLang="en-US" sz="2400" dirty="0" smtClean="0"/>
              <a:t>＝</a:t>
            </a:r>
            <a:endParaRPr kumimoji="1" lang="ja-JP" altLang="en-US" sz="2400" dirty="0"/>
          </a:p>
        </p:txBody>
      </p:sp>
      <p:sp>
        <p:nvSpPr>
          <p:cNvPr id="22" name="フローチャート: 代替処理 21"/>
          <p:cNvSpPr/>
          <p:nvPr/>
        </p:nvSpPr>
        <p:spPr>
          <a:xfrm>
            <a:off x="58049" y="2310981"/>
            <a:ext cx="2677858" cy="593766"/>
          </a:xfrm>
          <a:prstGeom prst="flowChartAlternateProcess">
            <a:avLst/>
          </a:prstGeom>
          <a:ln w="38100"/>
        </p:spPr>
        <p:style>
          <a:lnRef idx="2">
            <a:schemeClr val="dk1"/>
          </a:lnRef>
          <a:fillRef idx="1">
            <a:schemeClr val="lt1"/>
          </a:fillRef>
          <a:effectRef idx="0">
            <a:schemeClr val="dk1"/>
          </a:effectRef>
          <a:fontRef idx="minor">
            <a:schemeClr val="dk1"/>
          </a:fontRef>
        </p:style>
        <p:txBody>
          <a:bodyPr rtlCol="0" anchor="ctr"/>
          <a:lstStyle/>
          <a:p>
            <a:r>
              <a:rPr lang="ja-JP" altLang="en-US" sz="2400" dirty="0"/>
              <a:t>変化した距離</a:t>
            </a:r>
            <a:r>
              <a:rPr lang="en-US" altLang="ja-JP" sz="2400" dirty="0"/>
              <a:t>(3)</a:t>
            </a:r>
            <a:r>
              <a:rPr lang="ja-JP" altLang="en-US" sz="2400" dirty="0"/>
              <a:t> </a:t>
            </a:r>
            <a:endParaRPr lang="en-US" altLang="ja-JP" sz="2400" dirty="0"/>
          </a:p>
        </p:txBody>
      </p:sp>
      <p:sp>
        <p:nvSpPr>
          <p:cNvPr id="23" name="下矢印 22"/>
          <p:cNvSpPr/>
          <p:nvPr/>
        </p:nvSpPr>
        <p:spPr>
          <a:xfrm>
            <a:off x="5027461" y="2996492"/>
            <a:ext cx="538187" cy="3932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p:cNvSpPr/>
          <p:nvPr/>
        </p:nvSpPr>
        <p:spPr>
          <a:xfrm>
            <a:off x="1965" y="3247965"/>
            <a:ext cx="1647365" cy="120734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dirty="0"/>
              <a:t>変化した</a:t>
            </a:r>
            <a:r>
              <a:rPr lang="ja-JP" altLang="en-US" sz="2400" dirty="0" smtClean="0"/>
              <a:t>速度</a:t>
            </a:r>
            <a:r>
              <a:rPr lang="en-US" altLang="ja-JP" sz="2400" dirty="0" smtClean="0"/>
              <a:t>V1</a:t>
            </a:r>
            <a:endParaRPr kumimoji="1" lang="ja-JP" altLang="en-US" sz="2400" dirty="0"/>
          </a:p>
        </p:txBody>
      </p:sp>
      <p:sp>
        <p:nvSpPr>
          <p:cNvPr id="25" name="テキスト ボックス 24"/>
          <p:cNvSpPr txBox="1"/>
          <p:nvPr/>
        </p:nvSpPr>
        <p:spPr>
          <a:xfrm>
            <a:off x="1417761" y="5358892"/>
            <a:ext cx="463138" cy="461665"/>
          </a:xfrm>
          <a:prstGeom prst="rect">
            <a:avLst/>
          </a:prstGeom>
          <a:noFill/>
        </p:spPr>
        <p:txBody>
          <a:bodyPr wrap="square" rtlCol="0">
            <a:spAutoFit/>
          </a:bodyPr>
          <a:lstStyle/>
          <a:p>
            <a:r>
              <a:rPr kumimoji="1" lang="ja-JP" altLang="en-US" sz="2400" dirty="0" smtClean="0"/>
              <a:t>＝</a:t>
            </a:r>
            <a:endParaRPr kumimoji="1" lang="ja-JP" altLang="en-US" sz="2400" dirty="0"/>
          </a:p>
        </p:txBody>
      </p:sp>
      <p:sp>
        <p:nvSpPr>
          <p:cNvPr id="26" name="テキスト ボックス 25"/>
          <p:cNvSpPr txBox="1"/>
          <p:nvPr/>
        </p:nvSpPr>
        <p:spPr>
          <a:xfrm>
            <a:off x="1547214" y="3749990"/>
            <a:ext cx="463138" cy="461665"/>
          </a:xfrm>
          <a:prstGeom prst="rect">
            <a:avLst/>
          </a:prstGeom>
          <a:noFill/>
        </p:spPr>
        <p:txBody>
          <a:bodyPr wrap="square" rtlCol="0">
            <a:spAutoFit/>
          </a:bodyPr>
          <a:lstStyle/>
          <a:p>
            <a:r>
              <a:rPr kumimoji="1" lang="ja-JP" altLang="en-US" sz="2400" dirty="0" smtClean="0"/>
              <a:t>＝</a:t>
            </a:r>
            <a:endParaRPr kumimoji="1" lang="ja-JP" altLang="en-US" sz="2400" dirty="0"/>
          </a:p>
        </p:txBody>
      </p:sp>
      <p:sp>
        <p:nvSpPr>
          <p:cNvPr id="27" name="角丸四角形 26"/>
          <p:cNvSpPr/>
          <p:nvPr/>
        </p:nvSpPr>
        <p:spPr>
          <a:xfrm>
            <a:off x="125353" y="5127355"/>
            <a:ext cx="1292408" cy="842501"/>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r>
              <a:rPr lang="ja-JP" altLang="en-US" sz="2400" dirty="0"/>
              <a:t>前走車の速さ</a:t>
            </a:r>
            <a:endParaRPr lang="en-US" altLang="ja-JP" sz="2400" dirty="0"/>
          </a:p>
        </p:txBody>
      </p:sp>
      <p:sp>
        <p:nvSpPr>
          <p:cNvPr id="28" name="上矢印 27"/>
          <p:cNvSpPr/>
          <p:nvPr/>
        </p:nvSpPr>
        <p:spPr>
          <a:xfrm flipV="1">
            <a:off x="5089096" y="4689898"/>
            <a:ext cx="476552" cy="45251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471540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フローチャート: 端子 13"/>
          <p:cNvSpPr/>
          <p:nvPr/>
        </p:nvSpPr>
        <p:spPr>
          <a:xfrm>
            <a:off x="3076000" y="3293103"/>
            <a:ext cx="5125769" cy="89369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1021634" y="459031"/>
            <a:ext cx="10609534" cy="1609344"/>
          </a:xfrm>
        </p:spPr>
        <p:txBody>
          <a:bodyPr/>
          <a:lstStyle/>
          <a:p>
            <a:r>
              <a:rPr lang="ja-JP" altLang="en-US" dirty="0" smtClean="0"/>
              <a:t>前走車の速さに応じた速度制御</a:t>
            </a:r>
            <a:endParaRPr kumimoji="1" lang="ja-JP" altLang="en-US" dirty="0"/>
          </a:p>
        </p:txBody>
      </p:sp>
      <p:sp>
        <p:nvSpPr>
          <p:cNvPr id="4" name="スライド番号プレースホルダー 3"/>
          <p:cNvSpPr>
            <a:spLocks noGrp="1"/>
          </p:cNvSpPr>
          <p:nvPr>
            <p:ph type="sldNum" sz="quarter" idx="12"/>
          </p:nvPr>
        </p:nvSpPr>
        <p:spPr>
          <a:xfrm>
            <a:off x="11311128" y="6272784"/>
            <a:ext cx="640080" cy="365125"/>
          </a:xfrm>
        </p:spPr>
        <p:txBody>
          <a:bodyPr/>
          <a:lstStyle/>
          <a:p>
            <a:fld id="{4FAB73BC-B049-4115-A692-8D63A059BFB8}" type="slidenum">
              <a:rPr lang="en-US" smtClean="0"/>
              <a:t>6</a:t>
            </a:fld>
            <a:endParaRPr lang="en-US" dirty="0"/>
          </a:p>
        </p:txBody>
      </p:sp>
      <p:sp>
        <p:nvSpPr>
          <p:cNvPr id="6" name="フローチャート: 端子 5"/>
          <p:cNvSpPr/>
          <p:nvPr/>
        </p:nvSpPr>
        <p:spPr>
          <a:xfrm>
            <a:off x="3376394" y="1876432"/>
            <a:ext cx="4416630" cy="98669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フローチャート: 端子 8"/>
          <p:cNvSpPr/>
          <p:nvPr/>
        </p:nvSpPr>
        <p:spPr>
          <a:xfrm>
            <a:off x="3302331" y="4884751"/>
            <a:ext cx="4564756" cy="1540159"/>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3697863" y="1956768"/>
            <a:ext cx="4009489" cy="830997"/>
          </a:xfrm>
          <a:prstGeom prst="rect">
            <a:avLst/>
          </a:prstGeom>
          <a:noFill/>
        </p:spPr>
        <p:txBody>
          <a:bodyPr wrap="square" rtlCol="0">
            <a:spAutoFit/>
          </a:bodyPr>
          <a:lstStyle/>
          <a:p>
            <a:r>
              <a:rPr kumimoji="1" lang="ja-JP" altLang="en-US" sz="2400" dirty="0" smtClean="0"/>
              <a:t>タイヤが１回転で進む距離</a:t>
            </a:r>
            <a:endParaRPr kumimoji="1" lang="en-US" altLang="ja-JP" sz="2400" dirty="0" smtClean="0"/>
          </a:p>
          <a:p>
            <a:r>
              <a:rPr kumimoji="1" lang="en-US" altLang="ja-JP" sz="2400" dirty="0" smtClean="0"/>
              <a:t> </a:t>
            </a:r>
            <a:r>
              <a:rPr kumimoji="1" lang="ja-JP" altLang="en-US" sz="2400" dirty="0" smtClean="0"/>
              <a:t>タイヤの円周</a:t>
            </a:r>
            <a:r>
              <a:rPr kumimoji="1" lang="en-US" altLang="ja-JP" sz="2400" dirty="0" smtClean="0"/>
              <a:t>15.7cm</a:t>
            </a:r>
            <a:endParaRPr kumimoji="1" lang="ja-JP" altLang="en-US" sz="2400" dirty="0"/>
          </a:p>
        </p:txBody>
      </p:sp>
      <p:sp>
        <p:nvSpPr>
          <p:cNvPr id="11" name="テキスト ボックス 10"/>
          <p:cNvSpPr txBox="1"/>
          <p:nvPr/>
        </p:nvSpPr>
        <p:spPr>
          <a:xfrm>
            <a:off x="3793698" y="3289278"/>
            <a:ext cx="4056990" cy="830997"/>
          </a:xfrm>
          <a:prstGeom prst="rect">
            <a:avLst/>
          </a:prstGeom>
          <a:noFill/>
        </p:spPr>
        <p:txBody>
          <a:bodyPr wrap="square" rtlCol="0">
            <a:spAutoFit/>
          </a:bodyPr>
          <a:lstStyle/>
          <a:p>
            <a:r>
              <a:rPr kumimoji="1" lang="en-US" altLang="ja-JP" sz="2400" dirty="0" smtClean="0"/>
              <a:t>        1cm</a:t>
            </a:r>
            <a:r>
              <a:rPr kumimoji="1" lang="ja-JP" altLang="en-US" sz="2400" dirty="0" smtClean="0"/>
              <a:t>進む角度</a:t>
            </a:r>
            <a:endParaRPr kumimoji="1" lang="en-US" altLang="ja-JP" sz="2400" dirty="0"/>
          </a:p>
          <a:p>
            <a:r>
              <a:rPr lang="en-US" altLang="ja-JP" sz="2400" dirty="0" smtClean="0"/>
              <a:t> </a:t>
            </a:r>
            <a:r>
              <a:rPr lang="en-US" altLang="ja-JP" sz="2400" dirty="0"/>
              <a:t>(360</a:t>
            </a:r>
            <a:r>
              <a:rPr lang="ja-JP" altLang="en-US" sz="2400" dirty="0"/>
              <a:t>度 </a:t>
            </a:r>
            <a:r>
              <a:rPr lang="en-US" altLang="ja-JP" sz="2400" dirty="0"/>
              <a:t>÷</a:t>
            </a:r>
            <a:r>
              <a:rPr lang="ja-JP" altLang="en-US" sz="2400" dirty="0"/>
              <a:t> </a:t>
            </a:r>
            <a:r>
              <a:rPr lang="en-US" altLang="ja-JP" sz="2400" dirty="0" smtClean="0"/>
              <a:t>15.7) </a:t>
            </a:r>
            <a:r>
              <a:rPr lang="ja-JP" altLang="en-US" sz="2400" dirty="0" smtClean="0"/>
              <a:t>＝</a:t>
            </a:r>
            <a:r>
              <a:rPr kumimoji="1" lang="en-US" altLang="ja-JP" sz="2400" dirty="0" smtClean="0"/>
              <a:t>22.929</a:t>
            </a:r>
            <a:r>
              <a:rPr kumimoji="1" lang="ja-JP" altLang="en-US" sz="2400" dirty="0" smtClean="0"/>
              <a:t>度</a:t>
            </a:r>
            <a:endParaRPr kumimoji="1" lang="ja-JP" altLang="en-US" sz="2400" dirty="0"/>
          </a:p>
        </p:txBody>
      </p:sp>
      <p:sp>
        <p:nvSpPr>
          <p:cNvPr id="12" name="テキスト ボックス 11"/>
          <p:cNvSpPr txBox="1"/>
          <p:nvPr/>
        </p:nvSpPr>
        <p:spPr>
          <a:xfrm>
            <a:off x="3613878" y="5156905"/>
            <a:ext cx="4050015" cy="1107996"/>
          </a:xfrm>
          <a:prstGeom prst="rect">
            <a:avLst/>
          </a:prstGeom>
          <a:noFill/>
        </p:spPr>
        <p:txBody>
          <a:bodyPr wrap="square" rtlCol="0">
            <a:spAutoFit/>
          </a:bodyPr>
          <a:lstStyle/>
          <a:p>
            <a:r>
              <a:rPr kumimoji="1" lang="ja-JP" altLang="en-US" sz="2400" dirty="0" smtClean="0"/>
              <a:t>変化した</a:t>
            </a:r>
            <a:r>
              <a:rPr kumimoji="1" lang="en-US" altLang="ja-JP" sz="2400" dirty="0" smtClean="0"/>
              <a:t>V1</a:t>
            </a:r>
            <a:r>
              <a:rPr kumimoji="1" lang="ja-JP" altLang="en-US" sz="2400" dirty="0" smtClean="0"/>
              <a:t>の時の</a:t>
            </a:r>
            <a:r>
              <a:rPr kumimoji="1" lang="en-US" altLang="ja-JP" sz="2400" dirty="0" smtClean="0"/>
              <a:t>D</a:t>
            </a:r>
            <a:r>
              <a:rPr kumimoji="1" lang="ja-JP" altLang="en-US" sz="2400" dirty="0" smtClean="0"/>
              <a:t>度</a:t>
            </a:r>
            <a:endParaRPr kumimoji="1" lang="en-US" altLang="ja-JP" sz="2400" dirty="0" smtClean="0"/>
          </a:p>
          <a:p>
            <a:r>
              <a:rPr lang="en-US" altLang="ja-JP" sz="2400" dirty="0"/>
              <a:t>(360</a:t>
            </a:r>
            <a:r>
              <a:rPr lang="ja-JP" altLang="en-US" sz="2400" dirty="0"/>
              <a:t>度 </a:t>
            </a:r>
            <a:r>
              <a:rPr lang="en-US" altLang="ja-JP" sz="2400" dirty="0"/>
              <a:t>÷</a:t>
            </a:r>
            <a:r>
              <a:rPr lang="ja-JP" altLang="en-US" sz="2400" dirty="0"/>
              <a:t> </a:t>
            </a:r>
            <a:r>
              <a:rPr lang="en-US" altLang="ja-JP" sz="2400" dirty="0"/>
              <a:t>15.7) </a:t>
            </a:r>
            <a:r>
              <a:rPr kumimoji="1" lang="en-US" altLang="ja-JP" sz="2400" dirty="0"/>
              <a:t>×</a:t>
            </a:r>
            <a:r>
              <a:rPr kumimoji="1" lang="en-US" altLang="ja-JP" sz="2400" dirty="0" smtClean="0"/>
              <a:t>V1</a:t>
            </a:r>
            <a:r>
              <a:rPr lang="ja-JP" altLang="en-US" sz="2400" dirty="0" smtClean="0"/>
              <a:t>  </a:t>
            </a:r>
            <a:r>
              <a:rPr lang="en-US" altLang="ja-JP" sz="2400" dirty="0"/>
              <a:t>= D</a:t>
            </a:r>
            <a:r>
              <a:rPr lang="ja-JP" altLang="en-US" sz="2400" dirty="0"/>
              <a:t>度</a:t>
            </a:r>
            <a:endParaRPr kumimoji="1" lang="en-US" altLang="ja-JP" sz="2400" dirty="0" smtClean="0"/>
          </a:p>
          <a:p>
            <a:endParaRPr kumimoji="1" lang="ja-JP" altLang="en-US" dirty="0"/>
          </a:p>
        </p:txBody>
      </p:sp>
      <p:sp>
        <p:nvSpPr>
          <p:cNvPr id="15" name="下矢印 14"/>
          <p:cNvSpPr/>
          <p:nvPr/>
        </p:nvSpPr>
        <p:spPr>
          <a:xfrm>
            <a:off x="5240977" y="2909274"/>
            <a:ext cx="581216" cy="3554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下矢印 15"/>
          <p:cNvSpPr/>
          <p:nvPr/>
        </p:nvSpPr>
        <p:spPr>
          <a:xfrm>
            <a:off x="5204843" y="4366474"/>
            <a:ext cx="691231" cy="4382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861276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1383" y="377557"/>
            <a:ext cx="11180617" cy="1609344"/>
          </a:xfrm>
        </p:spPr>
        <p:txBody>
          <a:bodyPr>
            <a:normAutofit/>
          </a:bodyPr>
          <a:lstStyle/>
          <a:p>
            <a:r>
              <a:rPr lang="ja-JP" altLang="en-US" dirty="0" smtClean="0"/>
              <a:t>前走車の速さに応じた</a:t>
            </a:r>
            <a:r>
              <a:rPr lang="ja-JP" altLang="en-US" dirty="0"/>
              <a:t>速度</a:t>
            </a:r>
            <a:r>
              <a:rPr lang="ja-JP" altLang="en-US" dirty="0" smtClean="0"/>
              <a:t>制御②</a:t>
            </a:r>
            <a:endParaRPr kumimoji="1" lang="ja-JP" altLang="en-US" dirty="0"/>
          </a:p>
        </p:txBody>
      </p:sp>
      <p:sp>
        <p:nvSpPr>
          <p:cNvPr id="4" name="スライド番号プレースホルダー 3"/>
          <p:cNvSpPr>
            <a:spLocks noGrp="1"/>
          </p:cNvSpPr>
          <p:nvPr>
            <p:ph type="sldNum" sz="quarter" idx="12"/>
          </p:nvPr>
        </p:nvSpPr>
        <p:spPr/>
        <p:txBody>
          <a:bodyPr/>
          <a:lstStyle/>
          <a:p>
            <a:fld id="{4FAB73BC-B049-4115-A692-8D63A059BFB8}" type="slidenum">
              <a:rPr lang="en-US" smtClean="0"/>
              <a:t>7</a:t>
            </a:fld>
            <a:endParaRPr lang="en-US" dirty="0"/>
          </a:p>
        </p:txBody>
      </p:sp>
      <p:sp>
        <p:nvSpPr>
          <p:cNvPr id="5" name="フローチャート: 端子 4"/>
          <p:cNvSpPr/>
          <p:nvPr/>
        </p:nvSpPr>
        <p:spPr>
          <a:xfrm>
            <a:off x="4145856" y="1705802"/>
            <a:ext cx="3644357" cy="1179932"/>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フローチャート: 端子 5"/>
          <p:cNvSpPr/>
          <p:nvPr/>
        </p:nvSpPr>
        <p:spPr>
          <a:xfrm>
            <a:off x="3729632" y="3283331"/>
            <a:ext cx="4927480" cy="1068779"/>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smtClean="0"/>
              <a:t>duty </a:t>
            </a:r>
            <a:r>
              <a:rPr lang="en-US" altLang="ja-JP" sz="2400" dirty="0"/>
              <a:t>=</a:t>
            </a:r>
            <a:r>
              <a:rPr lang="en-US" altLang="ja-JP" sz="2400" dirty="0" smtClean="0"/>
              <a:t>100÷49.5×D</a:t>
            </a:r>
            <a:r>
              <a:rPr lang="ja-JP" altLang="en-US" sz="2400" dirty="0" smtClean="0"/>
              <a:t>度と　　　</a:t>
            </a:r>
            <a:r>
              <a:rPr lang="en-US" altLang="ja-JP" sz="2400" dirty="0" smtClean="0"/>
              <a:t>(</a:t>
            </a:r>
            <a:r>
              <a:rPr lang="en-US" altLang="ja-JP" sz="2400" dirty="0"/>
              <a:t>360</a:t>
            </a:r>
            <a:r>
              <a:rPr lang="ja-JP" altLang="en-US" sz="2400" dirty="0" smtClean="0"/>
              <a:t>度</a:t>
            </a:r>
            <a:r>
              <a:rPr lang="en-US" altLang="ja-JP" sz="2400" dirty="0" smtClean="0"/>
              <a:t>÷15.7</a:t>
            </a:r>
            <a:r>
              <a:rPr lang="en-US" altLang="ja-JP" sz="2400" dirty="0"/>
              <a:t>) ×</a:t>
            </a:r>
            <a:r>
              <a:rPr lang="en-US" altLang="ja-JP" sz="2400" dirty="0" smtClean="0"/>
              <a:t>V1</a:t>
            </a:r>
            <a:r>
              <a:rPr lang="ja-JP" altLang="en-US" sz="2400" dirty="0" smtClean="0"/>
              <a:t>＝</a:t>
            </a:r>
            <a:r>
              <a:rPr lang="en-US" altLang="ja-JP" sz="2400" dirty="0" smtClean="0"/>
              <a:t>D</a:t>
            </a:r>
            <a:r>
              <a:rPr lang="ja-JP" altLang="en-US" sz="2400" dirty="0" smtClean="0"/>
              <a:t>度 </a:t>
            </a:r>
            <a:endParaRPr kumimoji="1" lang="ja-JP" altLang="en-US" sz="2400" dirty="0"/>
          </a:p>
        </p:txBody>
      </p:sp>
      <p:sp>
        <p:nvSpPr>
          <p:cNvPr id="7" name="フローチャート: 端子 6"/>
          <p:cNvSpPr/>
          <p:nvPr/>
        </p:nvSpPr>
        <p:spPr>
          <a:xfrm>
            <a:off x="3729632" y="5344129"/>
            <a:ext cx="4396563" cy="1353390"/>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r>
              <a:rPr lang="en-US" altLang="ja-JP" sz="2400" dirty="0"/>
              <a:t>duty =</a:t>
            </a:r>
            <a:r>
              <a:rPr lang="en-US" altLang="ja-JP" sz="2400" dirty="0" smtClean="0"/>
              <a:t>duty1  +(100/49.5)*(360/15.7)*V1</a:t>
            </a:r>
            <a:endParaRPr lang="en-US" altLang="ja-JP" sz="2400" dirty="0"/>
          </a:p>
        </p:txBody>
      </p:sp>
      <p:sp>
        <p:nvSpPr>
          <p:cNvPr id="8" name="テキスト ボックス 7"/>
          <p:cNvSpPr txBox="1"/>
          <p:nvPr/>
        </p:nvSpPr>
        <p:spPr>
          <a:xfrm>
            <a:off x="4306172" y="1855938"/>
            <a:ext cx="3593296" cy="830997"/>
          </a:xfrm>
          <a:prstGeom prst="rect">
            <a:avLst/>
          </a:prstGeom>
          <a:noFill/>
        </p:spPr>
        <p:txBody>
          <a:bodyPr wrap="square" rtlCol="0">
            <a:spAutoFit/>
          </a:bodyPr>
          <a:lstStyle/>
          <a:p>
            <a:r>
              <a:rPr kumimoji="1" lang="ja-JP" altLang="en-US" sz="2400" dirty="0"/>
              <a:t>毎秒</a:t>
            </a:r>
            <a:r>
              <a:rPr kumimoji="1" lang="en-US" altLang="ja-JP" sz="2400" dirty="0" smtClean="0"/>
              <a:t>1</a:t>
            </a:r>
            <a:r>
              <a:rPr kumimoji="1" lang="ja-JP" altLang="en-US" sz="2400" dirty="0" smtClean="0"/>
              <a:t>度回転する</a:t>
            </a:r>
            <a:r>
              <a:rPr kumimoji="1" lang="en-US" altLang="ja-JP" sz="2400" dirty="0" smtClean="0"/>
              <a:t>duty</a:t>
            </a:r>
            <a:r>
              <a:rPr kumimoji="1" lang="ja-JP" altLang="en-US" sz="2400" dirty="0" smtClean="0"/>
              <a:t>値</a:t>
            </a:r>
            <a:endParaRPr kumimoji="1" lang="en-US" altLang="ja-JP" sz="2400" dirty="0" smtClean="0"/>
          </a:p>
          <a:p>
            <a:r>
              <a:rPr kumimoji="1" lang="en-US" altLang="ja-JP" sz="2400" dirty="0" smtClean="0"/>
              <a:t>duty</a:t>
            </a:r>
            <a:r>
              <a:rPr kumimoji="1" lang="ja-JP" altLang="en-US" sz="2400" dirty="0" smtClean="0"/>
              <a:t>値 ＝</a:t>
            </a:r>
            <a:r>
              <a:rPr lang="en-US" altLang="ja-JP" sz="2400" dirty="0" smtClean="0"/>
              <a:t> </a:t>
            </a:r>
            <a:r>
              <a:rPr lang="en-US" altLang="ja-JP" sz="2400" dirty="0"/>
              <a:t>100 ÷</a:t>
            </a:r>
            <a:r>
              <a:rPr lang="ja-JP" altLang="en-US" sz="2400" dirty="0"/>
              <a:t> </a:t>
            </a:r>
            <a:r>
              <a:rPr lang="en-US" altLang="ja-JP" sz="2400" dirty="0" smtClean="0"/>
              <a:t>49.5</a:t>
            </a:r>
            <a:r>
              <a:rPr lang="ja-JP" altLang="en-US" sz="2400" dirty="0" smtClean="0"/>
              <a:t>度</a:t>
            </a:r>
            <a:endParaRPr kumimoji="1" lang="ja-JP" altLang="en-US" sz="2400" dirty="0"/>
          </a:p>
        </p:txBody>
      </p:sp>
      <p:sp>
        <p:nvSpPr>
          <p:cNvPr id="9" name="下矢印 8"/>
          <p:cNvSpPr/>
          <p:nvPr/>
        </p:nvSpPr>
        <p:spPr>
          <a:xfrm>
            <a:off x="5654780" y="4499277"/>
            <a:ext cx="546265" cy="840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5654780" y="2885734"/>
            <a:ext cx="546265" cy="330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264234" y="4446042"/>
            <a:ext cx="2119745" cy="830997"/>
          </a:xfrm>
          <a:prstGeom prst="rect">
            <a:avLst/>
          </a:prstGeom>
          <a:noFill/>
        </p:spPr>
        <p:txBody>
          <a:bodyPr wrap="square" rtlCol="0">
            <a:spAutoFit/>
          </a:bodyPr>
          <a:lstStyle/>
          <a:p>
            <a:r>
              <a:rPr kumimoji="1" lang="ja-JP" altLang="en-US" sz="2400" dirty="0" smtClean="0"/>
              <a:t>２つの式を</a:t>
            </a:r>
            <a:endParaRPr kumimoji="1" lang="en-US" altLang="ja-JP" sz="2400" dirty="0" smtClean="0"/>
          </a:p>
          <a:p>
            <a:r>
              <a:rPr kumimoji="1" lang="ja-JP" altLang="en-US" sz="2400" dirty="0" smtClean="0"/>
              <a:t>合わせる</a:t>
            </a:r>
            <a:endParaRPr kumimoji="1" lang="ja-JP" altLang="en-US" sz="2400" dirty="0"/>
          </a:p>
        </p:txBody>
      </p:sp>
    </p:spTree>
    <p:extLst>
      <p:ext uri="{BB962C8B-B14F-4D97-AF65-F5344CB8AC3E}">
        <p14:creationId xmlns:p14="http://schemas.microsoft.com/office/powerpoint/2010/main" val="584859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フローチャート: 端子 18"/>
          <p:cNvSpPr/>
          <p:nvPr/>
        </p:nvSpPr>
        <p:spPr>
          <a:xfrm>
            <a:off x="1459115" y="5526845"/>
            <a:ext cx="5881324" cy="1043524"/>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r>
              <a:rPr lang="ja-JP" altLang="en-US" sz="2400" dirty="0"/>
              <a:t>速度　</a:t>
            </a:r>
            <a:r>
              <a:rPr lang="en-US" altLang="ja-JP" sz="2400" dirty="0"/>
              <a:t>V</a:t>
            </a:r>
            <a:r>
              <a:rPr lang="ja-JP" altLang="en-US" sz="2400" dirty="0"/>
              <a:t>２　</a:t>
            </a:r>
            <a:r>
              <a:rPr lang="ja-JP" altLang="en-US" sz="2400" dirty="0" smtClean="0"/>
              <a:t>＝</a:t>
            </a:r>
            <a:r>
              <a:rPr lang="en-US" altLang="ja-JP" sz="2400" dirty="0" err="1" smtClean="0"/>
              <a:t>R×ω</a:t>
            </a:r>
            <a:endParaRPr lang="en-US" altLang="ja-JP" sz="2400" dirty="0"/>
          </a:p>
          <a:p>
            <a:endParaRPr kumimoji="1" lang="en-US" altLang="ja-JP" sz="2400" dirty="0"/>
          </a:p>
        </p:txBody>
      </p:sp>
      <p:sp>
        <p:nvSpPr>
          <p:cNvPr id="2" name="タイトル 1"/>
          <p:cNvSpPr>
            <a:spLocks noGrp="1"/>
          </p:cNvSpPr>
          <p:nvPr>
            <p:ph type="title"/>
          </p:nvPr>
        </p:nvSpPr>
        <p:spPr>
          <a:xfrm>
            <a:off x="833441" y="482207"/>
            <a:ext cx="10058400" cy="1609344"/>
          </a:xfrm>
        </p:spPr>
        <p:txBody>
          <a:bodyPr/>
          <a:lstStyle/>
          <a:p>
            <a:r>
              <a:rPr lang="ja-JP" altLang="en-US" dirty="0" smtClean="0"/>
              <a:t>前走車のハンドルをきった時のモータ制御</a:t>
            </a:r>
            <a:endParaRPr kumimoji="1" lang="ja-JP" altLang="en-US" dirty="0"/>
          </a:p>
        </p:txBody>
      </p:sp>
      <p:sp>
        <p:nvSpPr>
          <p:cNvPr id="3" name="コンテンツ プレースホルダー 2"/>
          <p:cNvSpPr>
            <a:spLocks noGrp="1"/>
          </p:cNvSpPr>
          <p:nvPr>
            <p:ph idx="1"/>
          </p:nvPr>
        </p:nvSpPr>
        <p:spPr>
          <a:xfrm>
            <a:off x="1844584" y="6039835"/>
            <a:ext cx="7643926" cy="706709"/>
          </a:xfrm>
        </p:spPr>
        <p:txBody>
          <a:bodyPr>
            <a:normAutofit/>
          </a:bodyPr>
          <a:lstStyle/>
          <a:p>
            <a:r>
              <a:rPr lang="en-US" altLang="ja-JP" sz="2400" dirty="0" smtClean="0"/>
              <a:t>R</a:t>
            </a:r>
            <a:r>
              <a:rPr lang="ja-JP" altLang="en-US" sz="2400" dirty="0" smtClean="0"/>
              <a:t>＝距離センサが測る前走車の長さ</a:t>
            </a:r>
            <a:r>
              <a:rPr lang="ja-JP" altLang="en-US" sz="3300" dirty="0" smtClean="0"/>
              <a:t>　　</a:t>
            </a:r>
            <a:endParaRPr lang="en-US" altLang="ja-JP" sz="3300" dirty="0" smtClean="0"/>
          </a:p>
        </p:txBody>
      </p:sp>
      <p:sp>
        <p:nvSpPr>
          <p:cNvPr id="4" name="正方形/長方形 3"/>
          <p:cNvSpPr/>
          <p:nvPr/>
        </p:nvSpPr>
        <p:spPr>
          <a:xfrm rot="8127622">
            <a:off x="8181747" y="3417389"/>
            <a:ext cx="3229732" cy="43811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5" name="直線コネクタ 4"/>
          <p:cNvCxnSpPr/>
          <p:nvPr/>
        </p:nvCxnSpPr>
        <p:spPr>
          <a:xfrm>
            <a:off x="8990306" y="5861304"/>
            <a:ext cx="23171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V="1">
            <a:off x="9460922" y="4261104"/>
            <a:ext cx="0" cy="1600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11003973" y="2763982"/>
            <a:ext cx="0" cy="31252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flipV="1">
            <a:off x="9419360" y="4310019"/>
            <a:ext cx="1618176" cy="8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V="1">
            <a:off x="8392242" y="2266135"/>
            <a:ext cx="2192536" cy="221805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9558229" y="4388439"/>
            <a:ext cx="1543051" cy="461665"/>
          </a:xfrm>
          <a:prstGeom prst="rect">
            <a:avLst/>
          </a:prstGeom>
          <a:noFill/>
        </p:spPr>
        <p:txBody>
          <a:bodyPr wrap="square" rtlCol="0">
            <a:spAutoFit/>
          </a:bodyPr>
          <a:lstStyle/>
          <a:p>
            <a:r>
              <a:rPr kumimoji="1" lang="en-US" altLang="ja-JP" dirty="0" smtClean="0"/>
              <a:t>      </a:t>
            </a:r>
            <a:r>
              <a:rPr kumimoji="1" lang="en-US" altLang="ja-JP" sz="2400" dirty="0" smtClean="0"/>
              <a:t>5cm</a:t>
            </a:r>
            <a:endParaRPr kumimoji="1" lang="ja-JP" altLang="en-US" sz="2400" dirty="0"/>
          </a:p>
        </p:txBody>
      </p:sp>
      <p:sp>
        <p:nvSpPr>
          <p:cNvPr id="11" name="テキスト ボックス 10"/>
          <p:cNvSpPr txBox="1"/>
          <p:nvPr/>
        </p:nvSpPr>
        <p:spPr>
          <a:xfrm>
            <a:off x="8589013" y="5124972"/>
            <a:ext cx="830347" cy="461665"/>
          </a:xfrm>
          <a:prstGeom prst="rect">
            <a:avLst/>
          </a:prstGeom>
          <a:noFill/>
        </p:spPr>
        <p:txBody>
          <a:bodyPr wrap="square" rtlCol="0">
            <a:spAutoFit/>
          </a:bodyPr>
          <a:lstStyle/>
          <a:p>
            <a:r>
              <a:rPr kumimoji="1" lang="en-US" altLang="ja-JP" sz="2400" dirty="0" smtClean="0"/>
              <a:t>5cm</a:t>
            </a:r>
            <a:endParaRPr kumimoji="1" lang="ja-JP" altLang="en-US" sz="2400" dirty="0"/>
          </a:p>
        </p:txBody>
      </p:sp>
      <p:sp>
        <p:nvSpPr>
          <p:cNvPr id="12" name="円弧 11"/>
          <p:cNvSpPr/>
          <p:nvPr/>
        </p:nvSpPr>
        <p:spPr>
          <a:xfrm>
            <a:off x="9558230" y="3989602"/>
            <a:ext cx="304881" cy="445238"/>
          </a:xfrm>
          <a:prstGeom prst="arc">
            <a:avLst>
              <a:gd name="adj1" fmla="val 16200000"/>
              <a:gd name="adj2" fmla="val 91508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p:cNvSpPr txBox="1"/>
          <p:nvPr/>
        </p:nvSpPr>
        <p:spPr>
          <a:xfrm>
            <a:off x="9794878" y="3782285"/>
            <a:ext cx="1246909" cy="461665"/>
          </a:xfrm>
          <a:prstGeom prst="rect">
            <a:avLst/>
          </a:prstGeom>
          <a:noFill/>
        </p:spPr>
        <p:txBody>
          <a:bodyPr wrap="square" rtlCol="0">
            <a:spAutoFit/>
          </a:bodyPr>
          <a:lstStyle/>
          <a:p>
            <a:r>
              <a:rPr kumimoji="1" lang="en-US" altLang="ja-JP" sz="2400" dirty="0" smtClean="0"/>
              <a:t>45</a:t>
            </a:r>
            <a:r>
              <a:rPr kumimoji="1" lang="en-US" altLang="ja-JP" dirty="0" smtClean="0"/>
              <a:t>°</a:t>
            </a:r>
            <a:endParaRPr kumimoji="1" lang="ja-JP" altLang="en-US" dirty="0"/>
          </a:p>
        </p:txBody>
      </p:sp>
      <p:sp>
        <p:nvSpPr>
          <p:cNvPr id="14" name="正方形/長方形 13"/>
          <p:cNvSpPr/>
          <p:nvPr/>
        </p:nvSpPr>
        <p:spPr>
          <a:xfrm>
            <a:off x="10777541" y="4092924"/>
            <a:ext cx="228601" cy="160041"/>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5" name="テキスト ボックス 14"/>
          <p:cNvSpPr txBox="1"/>
          <p:nvPr/>
        </p:nvSpPr>
        <p:spPr>
          <a:xfrm rot="18746961">
            <a:off x="8824689" y="2790760"/>
            <a:ext cx="1122218" cy="461665"/>
          </a:xfrm>
          <a:prstGeom prst="rect">
            <a:avLst/>
          </a:prstGeom>
          <a:noFill/>
        </p:spPr>
        <p:txBody>
          <a:bodyPr wrap="square" rtlCol="0">
            <a:spAutoFit/>
          </a:bodyPr>
          <a:lstStyle/>
          <a:p>
            <a:r>
              <a:rPr kumimoji="1" lang="en-US" altLang="ja-JP" sz="2400" dirty="0" smtClean="0"/>
              <a:t>30c m  </a:t>
            </a:r>
            <a:endParaRPr kumimoji="1" lang="ja-JP" altLang="en-US" sz="2400" dirty="0"/>
          </a:p>
        </p:txBody>
      </p:sp>
      <p:sp>
        <p:nvSpPr>
          <p:cNvPr id="16" name="テキスト ボックス 15"/>
          <p:cNvSpPr txBox="1"/>
          <p:nvPr/>
        </p:nvSpPr>
        <p:spPr>
          <a:xfrm>
            <a:off x="11041787" y="3317298"/>
            <a:ext cx="988734" cy="461665"/>
          </a:xfrm>
          <a:prstGeom prst="rect">
            <a:avLst/>
          </a:prstGeom>
          <a:noFill/>
        </p:spPr>
        <p:txBody>
          <a:bodyPr wrap="square" rtlCol="0">
            <a:spAutoFit/>
          </a:bodyPr>
          <a:lstStyle/>
          <a:p>
            <a:r>
              <a:rPr kumimoji="1" lang="en-US" altLang="ja-JP" sz="2400" dirty="0"/>
              <a:t>5</a:t>
            </a:r>
            <a:r>
              <a:rPr kumimoji="1" lang="en-US" altLang="ja-JP" sz="2400" dirty="0" smtClean="0"/>
              <a:t>cm</a:t>
            </a:r>
            <a:endParaRPr kumimoji="1" lang="ja-JP" altLang="en-US" sz="2400" dirty="0"/>
          </a:p>
        </p:txBody>
      </p:sp>
      <p:sp>
        <p:nvSpPr>
          <p:cNvPr id="17" name="スライド番号プレースホルダー 16"/>
          <p:cNvSpPr>
            <a:spLocks noGrp="1"/>
          </p:cNvSpPr>
          <p:nvPr>
            <p:ph type="sldNum" sz="quarter" idx="12"/>
          </p:nvPr>
        </p:nvSpPr>
        <p:spPr/>
        <p:txBody>
          <a:bodyPr/>
          <a:lstStyle/>
          <a:p>
            <a:fld id="{4FAB73BC-B049-4115-A692-8D63A059BFB8}" type="slidenum">
              <a:rPr lang="en-US" smtClean="0"/>
              <a:t>8</a:t>
            </a:fld>
            <a:endParaRPr lang="en-US" dirty="0"/>
          </a:p>
        </p:txBody>
      </p:sp>
      <p:sp>
        <p:nvSpPr>
          <p:cNvPr id="18" name="フローチャート: 端子 17"/>
          <p:cNvSpPr/>
          <p:nvPr/>
        </p:nvSpPr>
        <p:spPr>
          <a:xfrm>
            <a:off x="1844584" y="2475671"/>
            <a:ext cx="4921868" cy="707070"/>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r>
              <a:rPr lang="ja-JP" altLang="en-US" sz="2400" dirty="0" smtClean="0"/>
              <a:t>角度　＝　</a:t>
            </a:r>
            <a:r>
              <a:rPr lang="en-US" altLang="ja-JP" sz="2400" dirty="0" err="1" smtClean="0"/>
              <a:t>a</a:t>
            </a:r>
            <a:r>
              <a:rPr kumimoji="1" lang="en-US" altLang="ja-JP" sz="2400" dirty="0" err="1" smtClean="0"/>
              <a:t>rctan</a:t>
            </a:r>
            <a:r>
              <a:rPr lang="en-US" altLang="ja-JP" sz="2400" dirty="0"/>
              <a:t>(</a:t>
            </a:r>
            <a:r>
              <a:rPr kumimoji="1" lang="ja-JP" altLang="en-US" sz="2400" dirty="0"/>
              <a:t>高さ</a:t>
            </a:r>
            <a:r>
              <a:rPr kumimoji="1" lang="en-US" altLang="ja-JP" sz="2400" dirty="0"/>
              <a:t>÷</a:t>
            </a:r>
            <a:r>
              <a:rPr kumimoji="1" lang="ja-JP" altLang="en-US" sz="2400" dirty="0"/>
              <a:t>底辺</a:t>
            </a:r>
            <a:r>
              <a:rPr kumimoji="1" lang="en-US" altLang="ja-JP" sz="2400" dirty="0"/>
              <a:t>)</a:t>
            </a:r>
          </a:p>
        </p:txBody>
      </p:sp>
      <p:sp>
        <p:nvSpPr>
          <p:cNvPr id="20" name="フローチャート: 端子 19"/>
          <p:cNvSpPr/>
          <p:nvPr/>
        </p:nvSpPr>
        <p:spPr>
          <a:xfrm>
            <a:off x="1023388" y="4219812"/>
            <a:ext cx="6338666" cy="1151907"/>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r>
              <a:rPr lang="ja-JP" altLang="en-US" sz="2400" dirty="0" smtClean="0"/>
              <a:t>角速度</a:t>
            </a:r>
            <a:r>
              <a:rPr lang="en-US" altLang="ja-JP" sz="2400" dirty="0" smtClean="0"/>
              <a:t>ω</a:t>
            </a:r>
            <a:r>
              <a:rPr lang="ja-JP" altLang="en-US" sz="2400" dirty="0" smtClean="0"/>
              <a:t>　＝　</a:t>
            </a:r>
            <a:r>
              <a:rPr lang="en-US" altLang="ja-JP" sz="2400" dirty="0" smtClean="0"/>
              <a:t>rad÷</a:t>
            </a:r>
            <a:r>
              <a:rPr lang="ja-JP" altLang="en-US" sz="2400" dirty="0" smtClean="0"/>
              <a:t>割り込み速度</a:t>
            </a:r>
            <a:r>
              <a:rPr lang="en-US" altLang="ja-JP" sz="2400" dirty="0" smtClean="0"/>
              <a:t>(1</a:t>
            </a:r>
            <a:r>
              <a:rPr lang="ja-JP" altLang="en-US" sz="2400" dirty="0" smtClean="0"/>
              <a:t>秒</a:t>
            </a:r>
            <a:r>
              <a:rPr lang="en-US" altLang="ja-JP" sz="2400" dirty="0" smtClean="0"/>
              <a:t>)</a:t>
            </a:r>
            <a:endParaRPr lang="en-US" altLang="ja-JP" sz="2400" dirty="0"/>
          </a:p>
          <a:p>
            <a:endParaRPr kumimoji="1" lang="en-US" altLang="ja-JP" sz="2400" dirty="0"/>
          </a:p>
        </p:txBody>
      </p:sp>
      <p:sp>
        <p:nvSpPr>
          <p:cNvPr id="21" name="フローチャート: 端子 20"/>
          <p:cNvSpPr/>
          <p:nvPr/>
        </p:nvSpPr>
        <p:spPr>
          <a:xfrm>
            <a:off x="1919831" y="3378299"/>
            <a:ext cx="4515015" cy="657545"/>
          </a:xfrm>
          <a:prstGeom prst="flowChartTerminator">
            <a:avLst/>
          </a:prstGeom>
          <a:ln w="38100"/>
        </p:spPr>
        <p:style>
          <a:lnRef idx="2">
            <a:schemeClr val="dk1"/>
          </a:lnRef>
          <a:fillRef idx="1">
            <a:schemeClr val="lt1"/>
          </a:fillRef>
          <a:effectRef idx="0">
            <a:schemeClr val="dk1"/>
          </a:effectRef>
          <a:fontRef idx="minor">
            <a:schemeClr val="dk1"/>
          </a:fontRef>
        </p:style>
        <p:txBody>
          <a:bodyPr rtlCol="0" anchor="ctr"/>
          <a:lstStyle/>
          <a:p>
            <a:r>
              <a:rPr lang="en-US" altLang="ja-JP" sz="2400" dirty="0" smtClean="0"/>
              <a:t>Rad </a:t>
            </a:r>
            <a:r>
              <a:rPr lang="ja-JP" altLang="en-US" sz="2400" dirty="0" smtClean="0"/>
              <a:t>　＝角度</a:t>
            </a:r>
            <a:r>
              <a:rPr lang="en-US" altLang="ja-JP" sz="2400" dirty="0" smtClean="0"/>
              <a:t>×3.14÷180</a:t>
            </a:r>
            <a:endParaRPr lang="en-US" altLang="ja-JP" sz="2400" dirty="0"/>
          </a:p>
        </p:txBody>
      </p:sp>
      <p:sp>
        <p:nvSpPr>
          <p:cNvPr id="22" name="右カーブ矢印 21"/>
          <p:cNvSpPr/>
          <p:nvPr/>
        </p:nvSpPr>
        <p:spPr>
          <a:xfrm>
            <a:off x="1194644" y="2829206"/>
            <a:ext cx="612127" cy="87786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右カーブ矢印 23"/>
          <p:cNvSpPr/>
          <p:nvPr/>
        </p:nvSpPr>
        <p:spPr>
          <a:xfrm>
            <a:off x="617625" y="5266845"/>
            <a:ext cx="612127" cy="87786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右カーブ矢印 26"/>
          <p:cNvSpPr/>
          <p:nvPr/>
        </p:nvSpPr>
        <p:spPr>
          <a:xfrm>
            <a:off x="409093" y="3832318"/>
            <a:ext cx="612127" cy="96344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正方形/長方形 27"/>
          <p:cNvSpPr/>
          <p:nvPr/>
        </p:nvSpPr>
        <p:spPr>
          <a:xfrm>
            <a:off x="1021220" y="3832318"/>
            <a:ext cx="1030188" cy="157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5305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円弧 22"/>
          <p:cNvSpPr/>
          <p:nvPr/>
        </p:nvSpPr>
        <p:spPr>
          <a:xfrm>
            <a:off x="8743021" y="1976608"/>
            <a:ext cx="1941003" cy="2473036"/>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p:cNvSpPr/>
          <p:nvPr/>
        </p:nvSpPr>
        <p:spPr>
          <a:xfrm>
            <a:off x="8871738" y="3866329"/>
            <a:ext cx="1911928" cy="2473036"/>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p:cNvSpPr>
            <a:spLocks noGrp="1"/>
          </p:cNvSpPr>
          <p:nvPr>
            <p:ph type="title"/>
          </p:nvPr>
        </p:nvSpPr>
        <p:spPr>
          <a:xfrm>
            <a:off x="927563" y="488944"/>
            <a:ext cx="10058400" cy="1609344"/>
          </a:xfrm>
        </p:spPr>
        <p:txBody>
          <a:bodyPr/>
          <a:lstStyle/>
          <a:p>
            <a:r>
              <a:rPr kumimoji="1" lang="ja-JP" altLang="en-US" dirty="0" smtClean="0"/>
              <a:t>ハンドルをきった時の</a:t>
            </a:r>
            <a:r>
              <a:rPr lang="ja-JP" altLang="en-US" dirty="0" smtClean="0"/>
              <a:t>ズレ</a:t>
            </a:r>
            <a:endParaRPr kumimoji="1" lang="ja-JP" altLang="en-US" dirty="0"/>
          </a:p>
        </p:txBody>
      </p:sp>
      <p:sp>
        <p:nvSpPr>
          <p:cNvPr id="3" name="コンテンツ プレースホルダー 2"/>
          <p:cNvSpPr>
            <a:spLocks noGrp="1"/>
          </p:cNvSpPr>
          <p:nvPr>
            <p:ph idx="1"/>
          </p:nvPr>
        </p:nvSpPr>
        <p:spPr>
          <a:xfrm>
            <a:off x="1069848" y="2121408"/>
            <a:ext cx="6328479" cy="4050792"/>
          </a:xfrm>
        </p:spPr>
        <p:txBody>
          <a:bodyPr>
            <a:normAutofit lnSpcReduction="10000"/>
          </a:bodyPr>
          <a:lstStyle/>
          <a:p>
            <a:r>
              <a:rPr lang="ja-JP" altLang="en-US" sz="3200" dirty="0" smtClean="0"/>
              <a:t>先ほどの制御方法だと前者</a:t>
            </a:r>
            <a:r>
              <a:rPr lang="ja-JP" altLang="en-US" sz="3200" dirty="0"/>
              <a:t>の角度に合わせて同時に曲って</a:t>
            </a:r>
            <a:r>
              <a:rPr lang="ja-JP" altLang="en-US" sz="3200" dirty="0" smtClean="0"/>
              <a:t>しまい</a:t>
            </a:r>
            <a:r>
              <a:rPr lang="en-US" altLang="ja-JP" sz="3200" dirty="0" smtClean="0"/>
              <a:t>X</a:t>
            </a:r>
            <a:r>
              <a:rPr lang="ja-JP" altLang="en-US" sz="3200" dirty="0" smtClean="0"/>
              <a:t>の前</a:t>
            </a:r>
            <a:r>
              <a:rPr lang="ja-JP" altLang="en-US" sz="3200" dirty="0"/>
              <a:t>で</a:t>
            </a:r>
            <a:r>
              <a:rPr lang="ja-JP" altLang="en-US" sz="3200" dirty="0" smtClean="0"/>
              <a:t>曲ってしまう。</a:t>
            </a:r>
            <a:endParaRPr lang="en-US" altLang="ja-JP" sz="3200" dirty="0"/>
          </a:p>
          <a:p>
            <a:r>
              <a:rPr lang="ja-JP" altLang="en-US" sz="3200" dirty="0"/>
              <a:t>その</a:t>
            </a:r>
            <a:r>
              <a:rPr lang="ja-JP" altLang="en-US" sz="3200" dirty="0" smtClean="0"/>
              <a:t>ため、前走車の</a:t>
            </a:r>
            <a:r>
              <a:rPr lang="ja-JP" altLang="en-US" sz="3200" dirty="0"/>
              <a:t>位置</a:t>
            </a:r>
            <a:r>
              <a:rPr lang="ja-JP" altLang="en-US" sz="3200" dirty="0" smtClean="0"/>
              <a:t>に来るまで　待機して曲らないといけ</a:t>
            </a:r>
            <a:r>
              <a:rPr lang="ja-JP" altLang="en-US" sz="3200" dirty="0"/>
              <a:t>ない</a:t>
            </a:r>
            <a:r>
              <a:rPr lang="ja-JP" altLang="en-US" sz="3200" dirty="0" smtClean="0"/>
              <a:t>。</a:t>
            </a:r>
            <a:endParaRPr lang="en-US" altLang="ja-JP" sz="3200" dirty="0" smtClean="0"/>
          </a:p>
          <a:p>
            <a:r>
              <a:rPr lang="ja-JP" altLang="en-US" sz="3200" dirty="0"/>
              <a:t>前走車の位置までの待機時間は</a:t>
            </a:r>
            <a:endParaRPr lang="en-US" altLang="ja-JP" sz="3200" dirty="0"/>
          </a:p>
          <a:p>
            <a:pPr marL="0" indent="0">
              <a:buNone/>
            </a:pPr>
            <a:r>
              <a:rPr lang="ja-JP" altLang="en-US" sz="3200" dirty="0"/>
              <a:t>　</a:t>
            </a:r>
            <a:r>
              <a:rPr lang="en-US" altLang="ja-JP" sz="3200" dirty="0"/>
              <a:t>T</a:t>
            </a:r>
            <a:r>
              <a:rPr lang="ja-JP" altLang="en-US" sz="3200" dirty="0"/>
              <a:t>秒　＝　</a:t>
            </a:r>
            <a:r>
              <a:rPr lang="en-US" altLang="ja-JP" sz="3200" dirty="0"/>
              <a:t>X</a:t>
            </a:r>
            <a:r>
              <a:rPr lang="ja-JP" altLang="en-US" sz="3200" dirty="0"/>
              <a:t>　</a:t>
            </a:r>
            <a:r>
              <a:rPr lang="en-US" altLang="ja-JP" sz="3200" dirty="0"/>
              <a:t>÷</a:t>
            </a:r>
            <a:r>
              <a:rPr lang="ja-JP" altLang="en-US" sz="3200" dirty="0"/>
              <a:t>　</a:t>
            </a:r>
            <a:r>
              <a:rPr lang="en-US" altLang="ja-JP" sz="3200" dirty="0"/>
              <a:t>V</a:t>
            </a:r>
          </a:p>
          <a:p>
            <a:endParaRPr lang="en-US" altLang="ja-JP" sz="3200" dirty="0" smtClean="0"/>
          </a:p>
        </p:txBody>
      </p:sp>
      <p:cxnSp>
        <p:nvCxnSpPr>
          <p:cNvPr id="17" name="直線矢印コネクタ 16"/>
          <p:cNvCxnSpPr/>
          <p:nvPr/>
        </p:nvCxnSpPr>
        <p:spPr>
          <a:xfrm flipH="1" flipV="1">
            <a:off x="10723454" y="3188872"/>
            <a:ext cx="10358" cy="28289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右中かっこ 19"/>
          <p:cNvSpPr/>
          <p:nvPr/>
        </p:nvSpPr>
        <p:spPr>
          <a:xfrm>
            <a:off x="10754229" y="3255453"/>
            <a:ext cx="541149" cy="133577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正方形/長方形 21"/>
          <p:cNvSpPr/>
          <p:nvPr/>
        </p:nvSpPr>
        <p:spPr>
          <a:xfrm rot="20300869">
            <a:off x="10571094" y="4552699"/>
            <a:ext cx="495330" cy="110029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実車</a:t>
            </a:r>
            <a:endParaRPr kumimoji="1" lang="ja-JP" altLang="en-US" sz="2400" dirty="0"/>
          </a:p>
        </p:txBody>
      </p:sp>
      <p:sp>
        <p:nvSpPr>
          <p:cNvPr id="4" name="テキスト ボックス 3"/>
          <p:cNvSpPr txBox="1"/>
          <p:nvPr/>
        </p:nvSpPr>
        <p:spPr>
          <a:xfrm>
            <a:off x="11311128" y="3623584"/>
            <a:ext cx="1433945" cy="584775"/>
          </a:xfrm>
          <a:prstGeom prst="rect">
            <a:avLst/>
          </a:prstGeom>
          <a:noFill/>
        </p:spPr>
        <p:txBody>
          <a:bodyPr wrap="square" rtlCol="0">
            <a:spAutoFit/>
          </a:bodyPr>
          <a:lstStyle/>
          <a:p>
            <a:r>
              <a:rPr kumimoji="1" lang="en-US" altLang="ja-JP" sz="3200" dirty="0" smtClean="0"/>
              <a:t>X</a:t>
            </a:r>
            <a:endParaRPr kumimoji="1" lang="ja-JP" altLang="en-US" sz="3200" dirty="0"/>
          </a:p>
        </p:txBody>
      </p:sp>
      <p:sp>
        <p:nvSpPr>
          <p:cNvPr id="5" name="テキスト ボックス 4"/>
          <p:cNvSpPr txBox="1"/>
          <p:nvPr/>
        </p:nvSpPr>
        <p:spPr>
          <a:xfrm>
            <a:off x="11251939" y="5155301"/>
            <a:ext cx="966355" cy="584775"/>
          </a:xfrm>
          <a:prstGeom prst="rect">
            <a:avLst/>
          </a:prstGeom>
          <a:noFill/>
        </p:spPr>
        <p:txBody>
          <a:bodyPr wrap="square" rtlCol="0">
            <a:spAutoFit/>
          </a:bodyPr>
          <a:lstStyle/>
          <a:p>
            <a:r>
              <a:rPr kumimoji="1" lang="en-US" altLang="ja-JP" sz="3200" dirty="0" smtClean="0"/>
              <a:t>V</a:t>
            </a:r>
            <a:endParaRPr kumimoji="1" lang="ja-JP" altLang="en-US" sz="3200" dirty="0"/>
          </a:p>
        </p:txBody>
      </p:sp>
      <p:sp>
        <p:nvSpPr>
          <p:cNvPr id="6" name="スライド番号プレースホルダー 5"/>
          <p:cNvSpPr>
            <a:spLocks noGrp="1"/>
          </p:cNvSpPr>
          <p:nvPr>
            <p:ph type="sldNum" sz="quarter" idx="12"/>
          </p:nvPr>
        </p:nvSpPr>
        <p:spPr/>
        <p:txBody>
          <a:bodyPr/>
          <a:lstStyle/>
          <a:p>
            <a:fld id="{4FAB73BC-B049-4115-A692-8D63A059BFB8}" type="slidenum">
              <a:rPr lang="en-US" smtClean="0"/>
              <a:t>9</a:t>
            </a:fld>
            <a:endParaRPr lang="en-US" dirty="0"/>
          </a:p>
        </p:txBody>
      </p:sp>
      <p:sp>
        <p:nvSpPr>
          <p:cNvPr id="25" name="円弧 24"/>
          <p:cNvSpPr/>
          <p:nvPr/>
        </p:nvSpPr>
        <p:spPr>
          <a:xfrm rot="16200000">
            <a:off x="8868250" y="1893060"/>
            <a:ext cx="1766456" cy="1911547"/>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p:cNvSpPr/>
          <p:nvPr/>
        </p:nvSpPr>
        <p:spPr>
          <a:xfrm rot="16200000">
            <a:off x="8950279" y="3758334"/>
            <a:ext cx="1795578" cy="2011570"/>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8" name="直線矢印コネクタ 27"/>
          <p:cNvCxnSpPr/>
          <p:nvPr/>
        </p:nvCxnSpPr>
        <p:spPr>
          <a:xfrm>
            <a:off x="8795306" y="2771412"/>
            <a:ext cx="76432" cy="35013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rot="20300869">
            <a:off x="10305118" y="2259979"/>
            <a:ext cx="495330" cy="110029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dirty="0" smtClean="0"/>
              <a:t>前走車</a:t>
            </a:r>
            <a:endParaRPr kumimoji="1" lang="ja-JP" altLang="en-US" sz="2400" dirty="0"/>
          </a:p>
        </p:txBody>
      </p:sp>
    </p:spTree>
    <p:extLst>
      <p:ext uri="{BB962C8B-B14F-4D97-AF65-F5344CB8AC3E}">
        <p14:creationId xmlns:p14="http://schemas.microsoft.com/office/powerpoint/2010/main" val="22404312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版活字">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TM03090434[[fn=木版活字]]</Template>
  <TotalTime>19578</TotalTime>
  <Words>2406</Words>
  <Application>Microsoft Office PowerPoint</Application>
  <PresentationFormat>ワイド画面</PresentationFormat>
  <Paragraphs>544</Paragraphs>
  <Slides>24</Slides>
  <Notes>23</Notes>
  <HiddenSlides>0</HiddenSlides>
  <MMClips>3</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HG明朝B</vt:lpstr>
      <vt:lpstr>ＭＳ Ｐゴシック</vt:lpstr>
      <vt:lpstr>Calibri</vt:lpstr>
      <vt:lpstr>Rockwell</vt:lpstr>
      <vt:lpstr>Rockwell Condensed</vt:lpstr>
      <vt:lpstr>Wingdings</vt:lpstr>
      <vt:lpstr>木版活字</vt:lpstr>
      <vt:lpstr> 自動追従車の制御</vt:lpstr>
      <vt:lpstr>研究背景と目的</vt:lpstr>
      <vt:lpstr>赤外線距離センサ(SHARP GP２D)</vt:lpstr>
      <vt:lpstr>距離センサの出力による前走車の距離の求め方</vt:lpstr>
      <vt:lpstr>前走車の速さの求め方</vt:lpstr>
      <vt:lpstr>前走車の速さに応じた速度制御</vt:lpstr>
      <vt:lpstr>前走車の速さに応じた速度制御②</vt:lpstr>
      <vt:lpstr>前走車のハンドルをきった時のモータ制御</vt:lpstr>
      <vt:lpstr>ハンドルをきった時のズレ</vt:lpstr>
      <vt:lpstr>ハンドルをきった時の改善点</vt:lpstr>
      <vt:lpstr>ハンドルをきった時の改善点②</vt:lpstr>
      <vt:lpstr>ハンドルをきった時の改善点②</vt:lpstr>
      <vt:lpstr>ハンドルをきった時の改善点②</vt:lpstr>
      <vt:lpstr>ハンドルをきった時の改善点②</vt:lpstr>
      <vt:lpstr>ハンドルをきった時の改善点②</vt:lpstr>
      <vt:lpstr>ハンドルをきった時の改善点③</vt:lpstr>
      <vt:lpstr>実験機器</vt:lpstr>
      <vt:lpstr>実験の流れ</vt:lpstr>
      <vt:lpstr>実験結果①</vt:lpstr>
      <vt:lpstr>実験結果②</vt:lpstr>
      <vt:lpstr>実験結果③</vt:lpstr>
      <vt:lpstr>考察</vt:lpstr>
      <vt:lpstr>今後の課題</vt:lpstr>
      <vt:lpstr>今後の課題②</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自動追従ロボットの制御</dc:title>
  <dc:creator>Owner</dc:creator>
  <cp:lastModifiedBy>Owner</cp:lastModifiedBy>
  <cp:revision>402</cp:revision>
  <dcterms:created xsi:type="dcterms:W3CDTF">2017-12-08T12:48:36Z</dcterms:created>
  <dcterms:modified xsi:type="dcterms:W3CDTF">2018-01-10T17:21:14Z</dcterms:modified>
</cp:coreProperties>
</file>